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5" r:id="rId5"/>
    <p:sldId id="266" r:id="rId6"/>
    <p:sldId id="260" r:id="rId7"/>
    <p:sldId id="267" r:id="rId8"/>
    <p:sldId id="284" r:id="rId9"/>
    <p:sldId id="285" r:id="rId10"/>
    <p:sldId id="286" r:id="rId11"/>
    <p:sldId id="268" r:id="rId12"/>
    <p:sldId id="269" r:id="rId13"/>
    <p:sldId id="296" r:id="rId14"/>
    <p:sldId id="261" r:id="rId15"/>
    <p:sldId id="270" r:id="rId16"/>
    <p:sldId id="271" r:id="rId17"/>
    <p:sldId id="272" r:id="rId18"/>
    <p:sldId id="287" r:id="rId19"/>
    <p:sldId id="288" r:id="rId20"/>
    <p:sldId id="289" r:id="rId21"/>
    <p:sldId id="262" r:id="rId22"/>
    <p:sldId id="273" r:id="rId23"/>
    <p:sldId id="297" r:id="rId24"/>
    <p:sldId id="274" r:id="rId25"/>
    <p:sldId id="298" r:id="rId26"/>
    <p:sldId id="275" r:id="rId27"/>
    <p:sldId id="276" r:id="rId28"/>
    <p:sldId id="303" r:id="rId29"/>
    <p:sldId id="277" r:id="rId30"/>
    <p:sldId id="306" r:id="rId31"/>
    <p:sldId id="304" r:id="rId32"/>
    <p:sldId id="305" r:id="rId33"/>
    <p:sldId id="299" r:id="rId34"/>
    <p:sldId id="307" r:id="rId35"/>
    <p:sldId id="308" r:id="rId36"/>
    <p:sldId id="309" r:id="rId37"/>
    <p:sldId id="300" r:id="rId38"/>
    <p:sldId id="301" r:id="rId39"/>
    <p:sldId id="302" r:id="rId40"/>
    <p:sldId id="263" r:id="rId41"/>
    <p:sldId id="278" r:id="rId42"/>
    <p:sldId id="310" r:id="rId43"/>
    <p:sldId id="279" r:id="rId44"/>
    <p:sldId id="280" r:id="rId45"/>
    <p:sldId id="290" r:id="rId46"/>
    <p:sldId id="291" r:id="rId47"/>
    <p:sldId id="292" r:id="rId48"/>
    <p:sldId id="293" r:id="rId49"/>
    <p:sldId id="281" r:id="rId50"/>
    <p:sldId id="314" r:id="rId51"/>
    <p:sldId id="315" r:id="rId52"/>
    <p:sldId id="282" r:id="rId53"/>
    <p:sldId id="283" r:id="rId54"/>
    <p:sldId id="316" r:id="rId55"/>
    <p:sldId id="317" r:id="rId56"/>
    <p:sldId id="264" r:id="rId57"/>
    <p:sldId id="294" r:id="rId58"/>
    <p:sldId id="29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B86"/>
    <a:srgbClr val="C856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7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43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3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9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95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1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72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17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741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89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36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70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BD3EDA8-86F1-4F26-A7D3-6BC8B6224ADF}" type="datetimeFigureOut">
              <a:rPr lang="zh-CN" altLang="en-US" smtClean="0"/>
              <a:t>2018/1/24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6313CF-3869-4244-B0CE-95FF89C6777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9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367FB-2A60-47CC-8458-B645B1DF1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265" y="1263536"/>
            <a:ext cx="10906299" cy="2831946"/>
          </a:xfrm>
        </p:spPr>
        <p:txBody>
          <a:bodyPr>
            <a:noAutofit/>
          </a:bodyPr>
          <a:lstStyle/>
          <a:p>
            <a:pPr algn="ctr"/>
            <a:r>
              <a:rPr lang="ja-JP" altLang="zh-CN" sz="4800" dirty="0"/>
              <a:t>クロスモダリティを用いた</a:t>
            </a:r>
            <a:br>
              <a:rPr lang="en-US" altLang="ja-JP" sz="4800" dirty="0"/>
            </a:br>
            <a:r>
              <a:rPr lang="ja-JP" altLang="zh-CN" sz="4800" dirty="0"/>
              <a:t>カラーベースレコメンダーシステムの開発</a:t>
            </a:r>
            <a:br>
              <a:rPr lang="zh-CN" altLang="zh-CN" sz="4800" dirty="0"/>
            </a:br>
            <a:r>
              <a:rPr lang="ja-JP" altLang="zh-CN" sz="4800" dirty="0"/>
              <a:t>―レコメンダ―エンジンの設計と実装―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04C8A1-E092-4CA1-8D2B-7F53312EC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378347"/>
            <a:ext cx="10058400" cy="1339872"/>
          </a:xfrm>
        </p:spPr>
        <p:txBody>
          <a:bodyPr>
            <a:noAutofit/>
          </a:bodyPr>
          <a:lstStyle/>
          <a:p>
            <a:pPr algn="r"/>
            <a:r>
              <a:rPr lang="ja-JP" altLang="en-US" sz="2800" dirty="0"/>
              <a:t>システム情報工学研究科　コンピュータサイエンス専攻</a:t>
            </a:r>
            <a:r>
              <a:rPr lang="en-US" altLang="ja-JP" sz="2800" dirty="0"/>
              <a:t>2</a:t>
            </a:r>
            <a:r>
              <a:rPr lang="ja-JP" altLang="en-US" sz="2800" dirty="0"/>
              <a:t>年</a:t>
            </a:r>
            <a:endParaRPr lang="en-US" altLang="ja-JP" sz="2800" dirty="0"/>
          </a:p>
          <a:p>
            <a:pPr algn="r"/>
            <a:r>
              <a:rPr lang="en-US" altLang="ja-JP" sz="2800" dirty="0"/>
              <a:t>201620715</a:t>
            </a:r>
            <a:r>
              <a:rPr lang="ja-JP" altLang="en-US" sz="2800" dirty="0"/>
              <a:t>　</a:t>
            </a:r>
            <a:r>
              <a:rPr lang="en-US" altLang="ja-JP" sz="2800" dirty="0"/>
              <a:t>DU</a:t>
            </a:r>
            <a:r>
              <a:rPr lang="ja-JP" altLang="en-US" sz="2800" dirty="0"/>
              <a:t> </a:t>
            </a:r>
            <a:r>
              <a:rPr lang="en-US" altLang="ja-JP" sz="2800" dirty="0"/>
              <a:t>YAN</a:t>
            </a:r>
          </a:p>
          <a:p>
            <a:pPr algn="r"/>
            <a:r>
              <a:rPr lang="ja-JP" altLang="en-US" sz="2800" dirty="0"/>
              <a:t>指導教官　蔡東生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0386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Restricted </a:t>
            </a:r>
            <a:r>
              <a:rPr lang="en-US" altLang="ja-JP" dirty="0" err="1"/>
              <a:t>Boltzman</a:t>
            </a:r>
            <a:r>
              <a:rPr lang="en-US" altLang="ja-JP" dirty="0"/>
              <a:t> Machines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D42638-6DE4-485C-AC30-CF086DBD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91" y="2731626"/>
            <a:ext cx="5824420" cy="350569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D0FEA96-3687-4EBC-B0AB-8DC5BB5B9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576735" cy="36522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ニューラルネットワークの一種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二層ニューラルネットワークより構成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次元削減、分類、特徴学習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映画レコメンドを例にする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可視層はユーザーの評価データ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隠れ層は属性数値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気になる映画のタイプを把握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353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クロスモダリティと共感覚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C0F6547-8BA5-445A-BBA9-27F7DFBF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クロスモダリティ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400" dirty="0"/>
              <a:t>2</a:t>
            </a:r>
            <a:r>
              <a:rPr lang="ja-JP" altLang="zh-CN" sz="2400" dirty="0"/>
              <a:t>つ以上の感覚間に仕組み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共感覚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クロスモダリティ現象の一種類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zh-CN" sz="2400" dirty="0"/>
              <a:t>一つの感覚の刺激から別の感覚を引き起こす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共感覚を持つ人は共感覚者という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661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9AD45-6E90-45A2-BE97-BE04BCC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3538"/>
            <a:ext cx="10866646" cy="1591184"/>
          </a:xfrm>
          <a:noFill/>
        </p:spPr>
        <p:txBody>
          <a:bodyPr/>
          <a:lstStyle/>
          <a:p>
            <a:r>
              <a:rPr lang="ja-JP" altLang="en-US" dirty="0"/>
              <a:t>調性格と色聴共感覚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358E234-B898-4CBE-A1B5-81FEBA747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調性格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曲の調に応じて、人が感じる特性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色聴共感覚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音を聞くと色が見える、共感覚の現象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曲から感じる感情を基づいて色を選べれることが多い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01809E-2A84-4BEE-96D5-778902F3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542" y="1623709"/>
            <a:ext cx="4772393" cy="22497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DBC711-299A-43E5-B8C5-B6A9E39B7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542" y="4435972"/>
            <a:ext cx="4100512" cy="18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8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7E5D0-12CF-4F07-A8AE-AFB11050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設計方針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72D6E-289F-45FD-AA4D-321AB749C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調性格と色聴共感覚を基づいたカラーベースフィルタリング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閲覧・購入履商品の色を分析して、商品の調性格を推測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同じ調性格を持つ商品をレコメンド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既存の協調フィルタリング手法導入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ユーザーベースフィルタリング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コンテンツベースフィルタリング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8148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レコメンダ</a:t>
            </a:r>
            <a:r>
              <a:rPr lang="en-US" altLang="ja-JP" sz="7200" dirty="0"/>
              <a:t>―</a:t>
            </a:r>
            <a:r>
              <a:rPr lang="ja-JP" altLang="en-US" sz="7200" dirty="0"/>
              <a:t>システム設計</a:t>
            </a:r>
            <a:endParaRPr lang="en-US" altLang="ja-JP" sz="7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87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CDD6-343E-4651-A86A-26913441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ユーザーベースフィルタリング</a:t>
            </a:r>
            <a:endParaRPr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4FE418-A04F-43FA-9607-33635DCDA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943" y="23040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BC87C44-ACDF-4ADA-91B2-91A6764258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946270"/>
              </p:ext>
            </p:extLst>
          </p:nvPr>
        </p:nvGraphicFramePr>
        <p:xfrm>
          <a:off x="4430991" y="4993151"/>
          <a:ext cx="4308684" cy="947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" name="公式" r:id="rId3" imgW="2616200" imgH="533400" progId="Equation.3">
                  <p:embed/>
                </p:oleObj>
              </mc:Choice>
              <mc:Fallback>
                <p:oleObj name="公式" r:id="rId3" imgW="2616200" imgH="533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0991" y="4993151"/>
                        <a:ext cx="4308684" cy="9471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AEE186F6-EBA8-4D3A-A446-D600D575E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943" y="33672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3EA23EE-3F79-473B-9B63-631E93BB1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954757"/>
              </p:ext>
            </p:extLst>
          </p:nvPr>
        </p:nvGraphicFramePr>
        <p:xfrm>
          <a:off x="9229407" y="4980232"/>
          <a:ext cx="2531472" cy="892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0" name="公式" r:id="rId5" imgW="1295280" imgH="457200" progId="Equation.3">
                  <p:embed/>
                </p:oleObj>
              </mc:Choice>
              <mc:Fallback>
                <p:oleObj name="公式" r:id="rId5" imgW="1295280" imgH="4572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9407" y="4980232"/>
                        <a:ext cx="2531472" cy="8926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EFCA9996-8C3E-4DFF-B296-FA0E2961393C}"/>
              </a:ext>
            </a:extLst>
          </p:cNvPr>
          <p:cNvGrpSpPr/>
          <p:nvPr/>
        </p:nvGrpSpPr>
        <p:grpSpPr>
          <a:xfrm>
            <a:off x="4347744" y="1845734"/>
            <a:ext cx="7413135" cy="2795984"/>
            <a:chOff x="725714" y="2284435"/>
            <a:chExt cx="6645726" cy="2316590"/>
          </a:xfrm>
        </p:grpSpPr>
        <p:pic>
          <p:nvPicPr>
            <p:cNvPr id="1026" name="图片 26">
              <a:extLst>
                <a:ext uri="{FF2B5EF4-FFF2-40B4-BE49-F238E27FC236}">
                  <a16:creationId xmlns:a16="http://schemas.microsoft.com/office/drawing/2014/main" id="{34C745FE-8AC4-4E16-937A-4F0F28CD7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43" y="2284435"/>
              <a:ext cx="6571097" cy="231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4425547-19A8-437D-8632-D7AD890619D0}"/>
                </a:ext>
              </a:extLst>
            </p:cNvPr>
            <p:cNvSpPr/>
            <p:nvPr/>
          </p:nvSpPr>
          <p:spPr>
            <a:xfrm>
              <a:off x="725714" y="2685142"/>
              <a:ext cx="6386286" cy="4064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605A5D0F-ED97-4CBA-9908-57897A3C016D}"/>
                </a:ext>
              </a:extLst>
            </p:cNvPr>
            <p:cNvSpPr/>
            <p:nvPr/>
          </p:nvSpPr>
          <p:spPr>
            <a:xfrm>
              <a:off x="740228" y="3171370"/>
              <a:ext cx="6386286" cy="40640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0D1195D-54A7-4250-8B5A-26EA957FE5D7}"/>
                </a:ext>
              </a:extLst>
            </p:cNvPr>
            <p:cNvSpPr/>
            <p:nvPr/>
          </p:nvSpPr>
          <p:spPr>
            <a:xfrm>
              <a:off x="1913921" y="2626177"/>
              <a:ext cx="478972" cy="97427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91B8C6A-307E-436F-91D1-1A87BE3604B5}"/>
                </a:ext>
              </a:extLst>
            </p:cNvPr>
            <p:cNvSpPr/>
            <p:nvPr/>
          </p:nvSpPr>
          <p:spPr>
            <a:xfrm>
              <a:off x="2966110" y="2640692"/>
              <a:ext cx="478972" cy="97427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847FD51-9420-4557-A86F-1A84B070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84016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マトリックス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類似度推定手法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Jaccard</a:t>
            </a:r>
            <a:r>
              <a:rPr lang="ja-JP" altLang="en-US" sz="2400" dirty="0"/>
              <a:t>相関係数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Cosine</a:t>
            </a:r>
            <a:r>
              <a:rPr lang="ja-JP" altLang="en-US" sz="2400" dirty="0"/>
              <a:t>相関係数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721517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CDD6-343E-4651-A86A-26913441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コンテンツベースフィルタリング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E1B642-721D-4CDF-8062-2E3FC6D30248}"/>
              </a:ext>
            </a:extLst>
          </p:cNvPr>
          <p:cNvGrpSpPr/>
          <p:nvPr/>
        </p:nvGrpSpPr>
        <p:grpSpPr>
          <a:xfrm>
            <a:off x="5626559" y="1991340"/>
            <a:ext cx="5699706" cy="3129301"/>
            <a:chOff x="1097280" y="2152091"/>
            <a:chExt cx="6253900" cy="3083606"/>
          </a:xfrm>
        </p:grpSpPr>
        <p:pic>
          <p:nvPicPr>
            <p:cNvPr id="2050" name="图片 5">
              <a:extLst>
                <a:ext uri="{FF2B5EF4-FFF2-40B4-BE49-F238E27FC236}">
                  <a16:creationId xmlns:a16="http://schemas.microsoft.com/office/drawing/2014/main" id="{E5631BF2-05E7-4DF2-9F8B-01D8C0079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0" y="2152091"/>
              <a:ext cx="6253900" cy="3083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9E35CCF-6DB8-49BA-A1C0-5F458EA584DA}"/>
                </a:ext>
              </a:extLst>
            </p:cNvPr>
            <p:cNvSpPr/>
            <p:nvPr/>
          </p:nvSpPr>
          <p:spPr>
            <a:xfrm>
              <a:off x="1785257" y="3033486"/>
              <a:ext cx="682172" cy="26125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3C666BF-D2EA-409F-8DB4-95F7F543056A}"/>
                </a:ext>
              </a:extLst>
            </p:cNvPr>
            <p:cNvSpPr/>
            <p:nvPr/>
          </p:nvSpPr>
          <p:spPr>
            <a:xfrm>
              <a:off x="5820954" y="3048003"/>
              <a:ext cx="1479006" cy="26125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C5EB943-B58B-4502-B4B6-C3E4BABE4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6546166" cy="434780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商品属性を捉える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キーワード説明内容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TF-IDF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Term Frequency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Inverse Document Frequency</a:t>
            </a:r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248700-6BA7-4E11-92DC-77D940376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537" y="7775670"/>
            <a:ext cx="168143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89F53A0-B691-4339-9893-B7F49D7B2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006838"/>
              </p:ext>
            </p:extLst>
          </p:nvPr>
        </p:nvGraphicFramePr>
        <p:xfrm>
          <a:off x="1169249" y="4282442"/>
          <a:ext cx="1370880" cy="86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3" r:id="rId4" imgW="774360" imgH="482400" progId="Equation.KSEE3">
                  <p:embed/>
                </p:oleObj>
              </mc:Choice>
              <mc:Fallback>
                <p:oleObj r:id="rId4" imgW="774360" imgH="482400" progId="Equation.KSEE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249" y="4282442"/>
                        <a:ext cx="1370880" cy="8610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7D1970EF-9968-4E85-974B-8D43327C2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255" y="3179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08E4AE1-FFD6-4C1C-BF6A-D84B4BD2E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058023"/>
              </p:ext>
            </p:extLst>
          </p:nvPr>
        </p:nvGraphicFramePr>
        <p:xfrm>
          <a:off x="2612097" y="4341426"/>
          <a:ext cx="2237116" cy="802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4" r:id="rId6" imgW="1307880" imgH="469800" progId="Equation.KSEE3">
                  <p:embed/>
                </p:oleObj>
              </mc:Choice>
              <mc:Fallback>
                <p:oleObj r:id="rId6" imgW="1307880" imgH="469800" progId="Equation.KSEE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2097" y="4341426"/>
                        <a:ext cx="2237116" cy="8020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020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CDD6-343E-4651-A86A-26913441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pic>
        <p:nvPicPr>
          <p:cNvPr id="3075" name="图片 1">
            <a:extLst>
              <a:ext uri="{FF2B5EF4-FFF2-40B4-BE49-F238E27FC236}">
                <a16:creationId xmlns:a16="http://schemas.microsoft.com/office/drawing/2014/main" id="{1B845D08-7A28-40D7-B1CF-A2D1C0DB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796" y="1845733"/>
            <a:ext cx="6841622" cy="402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0E461FD-3FC2-4F46-8D58-0F95C5F6A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6546166" cy="43478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The</a:t>
            </a:r>
            <a:r>
              <a:rPr lang="ja-JP" altLang="en-US" sz="2800" dirty="0"/>
              <a:t> </a:t>
            </a:r>
            <a:r>
              <a:rPr lang="en-US" altLang="ja-JP" sz="2800" dirty="0"/>
              <a:t>World Color Survey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Munsell Color Chips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 err="1"/>
              <a:t>Wcslab</a:t>
            </a:r>
            <a:r>
              <a:rPr lang="ja-JP" altLang="en-US" sz="2400" dirty="0"/>
              <a:t>データ</a:t>
            </a:r>
            <a:endParaRPr lang="en-US" altLang="ja-JP" sz="2400" dirty="0"/>
          </a:p>
          <a:p>
            <a:pPr marL="384048" lvl="2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2D26E4-806D-4AD1-84A9-1ACF32E2B893}"/>
              </a:ext>
            </a:extLst>
          </p:cNvPr>
          <p:cNvSpPr txBox="1"/>
          <p:nvPr/>
        </p:nvSpPr>
        <p:spPr>
          <a:xfrm>
            <a:off x="6571173" y="5824204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各座標が代表する色（</a:t>
            </a:r>
            <a:r>
              <a:rPr lang="en-US" altLang="ja-JP" dirty="0"/>
              <a:t>Lab</a:t>
            </a:r>
            <a:r>
              <a:rPr lang="ja-JP" altLang="en-US" dirty="0"/>
              <a:t>色空間）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AB8A46-2CB3-4242-8677-7F1D563A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52" y="3208670"/>
            <a:ext cx="3757973" cy="29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6253-D123-4B31-941E-FA0FA43D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zh-CN" dirty="0"/>
              <a:t>2/4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09FF816A-5536-4215-891D-7FFC8611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18" y="3429000"/>
            <a:ext cx="7504975" cy="239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B7CDFAD-8916-4EA6-833C-7C33078BB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945857" cy="43478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共感覚者色聴判定データを使う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共感覚者が各調を聞いて選ぶ複数の色を収集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各色（</a:t>
            </a:r>
            <a:r>
              <a:rPr lang="en-US" altLang="ja-JP" sz="2200" dirty="0"/>
              <a:t>Lab</a:t>
            </a:r>
            <a:r>
              <a:rPr lang="ja-JP" altLang="en-US" sz="2200" dirty="0"/>
              <a:t>色空間）を</a:t>
            </a:r>
            <a:r>
              <a:rPr lang="en-US" altLang="ja-JP" sz="2200" dirty="0"/>
              <a:t>Munsell Chips</a:t>
            </a:r>
            <a:r>
              <a:rPr lang="ja-JP" altLang="en-US" sz="2200" dirty="0"/>
              <a:t>に入れる（</a:t>
            </a:r>
            <a:r>
              <a:rPr lang="en-US" altLang="ja-JP" sz="2200" dirty="0"/>
              <a:t>CIEDE2000</a:t>
            </a:r>
            <a:r>
              <a:rPr lang="ja-JP" altLang="en-US" sz="2200" dirty="0"/>
              <a:t>手法で座標を求める）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複数の色が</a:t>
            </a:r>
            <a:r>
              <a:rPr lang="en-US" altLang="ja-JP" sz="2200" dirty="0"/>
              <a:t>Munsell Chips</a:t>
            </a:r>
            <a:r>
              <a:rPr lang="ja-JP" altLang="en-US" sz="2200" dirty="0"/>
              <a:t>にての分布を統計</a:t>
            </a:r>
            <a:endParaRPr lang="en-US" altLang="ja-JP" sz="2200" dirty="0"/>
          </a:p>
          <a:p>
            <a:pPr marL="384048" lvl="2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41A352-68B2-49DF-8E71-CB0735A4DA49}"/>
              </a:ext>
            </a:extLst>
          </p:cNvPr>
          <p:cNvSpPr txBox="1"/>
          <p:nvPr/>
        </p:nvSpPr>
        <p:spPr>
          <a:xfrm>
            <a:off x="3978854" y="582420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CM</a:t>
            </a:r>
            <a:r>
              <a:rPr lang="ja-JP" altLang="en-US" dirty="0"/>
              <a:t>調性格の</a:t>
            </a:r>
            <a:r>
              <a:rPr lang="en-US" altLang="ja-JP" dirty="0"/>
              <a:t>Munsell</a:t>
            </a:r>
            <a:r>
              <a:rPr lang="ja-JP" altLang="en-US" dirty="0"/>
              <a:t>色分布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8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6253-D123-4B31-941E-FA0FA43D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ja-JP" dirty="0"/>
              <a:t>3</a:t>
            </a:r>
            <a:r>
              <a:rPr lang="en-US" altLang="zh-CN" dirty="0"/>
              <a:t>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52AC0724-E636-46F6-AF65-2A41F878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51" y="3376077"/>
            <a:ext cx="8932189" cy="227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2BA741-D2E9-4C3F-8D9F-795B8F28F4BB}"/>
              </a:ext>
            </a:extLst>
          </p:cNvPr>
          <p:cNvSpPr txBox="1"/>
          <p:nvPr/>
        </p:nvSpPr>
        <p:spPr>
          <a:xfrm>
            <a:off x="4522712" y="5643048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ある商品の</a:t>
            </a:r>
            <a:r>
              <a:rPr lang="en-US" altLang="ja-JP" dirty="0"/>
              <a:t>Munsell</a:t>
            </a:r>
            <a:r>
              <a:rPr lang="ja-JP" altLang="en-US" dirty="0"/>
              <a:t>色分布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688132-C39E-4083-A3D6-DD67DB4EB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6402646" cy="25600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商品の色分布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ユーザーが閲覧・購入した商品の色を取得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色が</a:t>
            </a:r>
            <a:r>
              <a:rPr lang="en-US" altLang="ja-JP" sz="2400" dirty="0"/>
              <a:t>Munsell Chips</a:t>
            </a:r>
            <a:r>
              <a:rPr lang="ja-JP" altLang="en-US" sz="2400" dirty="0"/>
              <a:t>にての分布を統計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213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E41EB-8D21-4FDA-87CF-BEE1091B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発表の流れ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1B5EF-332A-4697-9E01-A84323404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プロジェクト概要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関連研究と設計方針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レコメンダ</a:t>
            </a:r>
            <a:r>
              <a:rPr lang="en-US" altLang="ja-JP" sz="2800" dirty="0"/>
              <a:t>―</a:t>
            </a:r>
            <a:r>
              <a:rPr lang="ja-JP" altLang="en-US" sz="2800" dirty="0"/>
              <a:t>システム設計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レコメンダ</a:t>
            </a:r>
            <a:r>
              <a:rPr lang="en-US" altLang="ja-JP" sz="2800" dirty="0"/>
              <a:t>―</a:t>
            </a:r>
            <a:r>
              <a:rPr lang="ja-JP" altLang="en-US" sz="2800" dirty="0"/>
              <a:t>システム実装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評価手法と実験結果分析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まとめと今後の課題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21515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EC3CB-4949-4A6C-AE8A-65B1FDE2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カラーベースフィルタリング（</a:t>
            </a:r>
            <a:r>
              <a:rPr lang="en-US" altLang="ja-JP" dirty="0"/>
              <a:t>4</a:t>
            </a:r>
            <a:r>
              <a:rPr lang="en-US" altLang="zh-CN" dirty="0"/>
              <a:t>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DB956C0-D6B6-4D5B-A79C-A8850FE95CDF}"/>
              </a:ext>
            </a:extLst>
          </p:cNvPr>
          <p:cNvSpPr txBox="1"/>
          <p:nvPr/>
        </p:nvSpPr>
        <p:spPr>
          <a:xfrm>
            <a:off x="8613678" y="2225049"/>
            <a:ext cx="424826" cy="280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CM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1136C02-314D-430F-A613-8BFDDD1BEE5B}"/>
              </a:ext>
            </a:extLst>
          </p:cNvPr>
          <p:cNvSpPr txBox="1"/>
          <p:nvPr/>
        </p:nvSpPr>
        <p:spPr>
          <a:xfrm>
            <a:off x="8613678" y="3560124"/>
            <a:ext cx="441000" cy="280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DM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56F2708-DD3D-461C-A4A3-4A7399BEED24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5092800" y="2549025"/>
            <a:ext cx="2253485" cy="218242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476E205-1F64-46FB-9372-4CEF1E4CB953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5092800" y="3872759"/>
            <a:ext cx="2253485" cy="85868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5B417C1-B0AC-41F0-A77F-EB3A4D857ABB}"/>
              </a:ext>
            </a:extLst>
          </p:cNvPr>
          <p:cNvGrpSpPr/>
          <p:nvPr/>
        </p:nvGrpSpPr>
        <p:grpSpPr>
          <a:xfrm>
            <a:off x="1017446" y="1780537"/>
            <a:ext cx="10418144" cy="4428415"/>
            <a:chOff x="1017446" y="1780537"/>
            <a:chExt cx="10418144" cy="442841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99B4F9D-E6CA-4077-81D2-C8219DF8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6285" y="1977571"/>
              <a:ext cx="3928042" cy="1142908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F742754-998A-4E95-B0DE-52B695FE9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6285" y="3356493"/>
              <a:ext cx="3926569" cy="1032532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B76776F-533B-4AD8-A9B5-0D5E557BE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0619" y="4238578"/>
              <a:ext cx="3922181" cy="985739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80EF13E-C15A-4827-9DA9-A0DA8A2C21C0}"/>
                </a:ext>
              </a:extLst>
            </p:cNvPr>
            <p:cNvSpPr txBox="1"/>
            <p:nvPr/>
          </p:nvSpPr>
          <p:spPr>
            <a:xfrm>
              <a:off x="9501722" y="5102446"/>
              <a:ext cx="724575" cy="9024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4400" dirty="0"/>
                <a:t>……</a:t>
              </a:r>
              <a:endParaRPr lang="zh-CN" altLang="en-US" sz="4400" dirty="0"/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C8F2E3AB-A722-4B38-BC25-895769B19A72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5092800" y="4731448"/>
              <a:ext cx="2294659" cy="53604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4AF77DB-DA1C-42BF-83A9-309DC1EE4E69}"/>
                </a:ext>
              </a:extLst>
            </p:cNvPr>
            <p:cNvSpPr txBox="1"/>
            <p:nvPr/>
          </p:nvSpPr>
          <p:spPr>
            <a:xfrm>
              <a:off x="9555439" y="4731448"/>
              <a:ext cx="415391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D8BF70A-8466-4A8C-B9B3-9D6B83F23FDB}"/>
                </a:ext>
              </a:extLst>
            </p:cNvPr>
            <p:cNvSpPr txBox="1"/>
            <p:nvPr/>
          </p:nvSpPr>
          <p:spPr>
            <a:xfrm>
              <a:off x="5440162" y="5919713"/>
              <a:ext cx="1311676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EMD</a:t>
              </a:r>
              <a:r>
                <a:rPr lang="ja-JP" altLang="en-US" dirty="0"/>
                <a:t>距離計算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5B5BB28-FDB6-499B-80C7-9008D5D230EE}"/>
                </a:ext>
              </a:extLst>
            </p:cNvPr>
            <p:cNvSpPr txBox="1"/>
            <p:nvPr/>
          </p:nvSpPr>
          <p:spPr>
            <a:xfrm>
              <a:off x="2491514" y="5919713"/>
              <a:ext cx="1125680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商品色分布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AA8067E-BF56-4E1C-BE93-9231A22121E7}"/>
                </a:ext>
              </a:extLst>
            </p:cNvPr>
            <p:cNvSpPr txBox="1"/>
            <p:nvPr/>
          </p:nvSpPr>
          <p:spPr>
            <a:xfrm>
              <a:off x="8261522" y="5928153"/>
              <a:ext cx="2096094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調性格の共感覚色分布</a:t>
              </a:r>
              <a:endParaRPr lang="zh-CN" altLang="en-US" dirty="0"/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B592184A-BF09-4392-8720-A1096A8EC2F2}"/>
                </a:ext>
              </a:extLst>
            </p:cNvPr>
            <p:cNvSpPr/>
            <p:nvPr/>
          </p:nvSpPr>
          <p:spPr>
            <a:xfrm>
              <a:off x="1017446" y="3852979"/>
              <a:ext cx="4228527" cy="185573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155AACF7-E50C-4CAA-B0CE-320DCF71558E}"/>
                </a:ext>
              </a:extLst>
            </p:cNvPr>
            <p:cNvSpPr/>
            <p:nvPr/>
          </p:nvSpPr>
          <p:spPr>
            <a:xfrm>
              <a:off x="7207063" y="1780537"/>
              <a:ext cx="4228527" cy="412077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C43FC73F-95A9-44E8-9FBB-6928EE81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5168021" cy="149097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3000" dirty="0"/>
              <a:t>EMD</a:t>
            </a:r>
            <a:r>
              <a:rPr lang="ja-JP" altLang="en-US" sz="3000" dirty="0"/>
              <a:t>距離により調性格推定</a:t>
            </a:r>
            <a:endParaRPr lang="en-US" altLang="ja-JP" sz="30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600" dirty="0"/>
              <a:t>商品と調性格の色分布の</a:t>
            </a:r>
            <a:r>
              <a:rPr lang="en-US" altLang="ja-JP" sz="2600" dirty="0"/>
              <a:t>EMD</a:t>
            </a:r>
            <a:r>
              <a:rPr lang="ja-JP" altLang="en-US" sz="2600" dirty="0"/>
              <a:t>距離</a:t>
            </a:r>
            <a:endParaRPr lang="en-US" altLang="ja-JP" sz="26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600" dirty="0"/>
              <a:t>最低距離値の調性格を探す</a:t>
            </a:r>
            <a:endParaRPr lang="en-US" altLang="ja-JP" sz="26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600" dirty="0"/>
              <a:t>商品の調性格を推測</a:t>
            </a:r>
            <a:endParaRPr lang="en-US" altLang="ja-JP" sz="2600" dirty="0"/>
          </a:p>
          <a:p>
            <a:pPr marL="0" indent="0"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494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レコメンダ</a:t>
            </a:r>
            <a:r>
              <a:rPr lang="en-US" altLang="ja-JP" sz="7200" dirty="0"/>
              <a:t>―</a:t>
            </a:r>
            <a:r>
              <a:rPr lang="ja-JP" altLang="en-US" sz="7200" dirty="0"/>
              <a:t>システム実装</a:t>
            </a:r>
            <a:endParaRPr lang="en-US" altLang="ja-JP" sz="7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985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システム全体像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E223223-F8C6-4FC9-9184-55D20DA922C1}"/>
              </a:ext>
            </a:extLst>
          </p:cNvPr>
          <p:cNvGrpSpPr/>
          <p:nvPr/>
        </p:nvGrpSpPr>
        <p:grpSpPr>
          <a:xfrm>
            <a:off x="1118142" y="1796359"/>
            <a:ext cx="9777073" cy="4516897"/>
            <a:chOff x="322782" y="443312"/>
            <a:chExt cx="10588712" cy="579131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8245E7-8A7F-4C16-9385-4D27BFDF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886" y="619678"/>
              <a:ext cx="2095500" cy="23806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AC7ACB-61CD-4BA5-8927-27AD1B16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1247" y="443312"/>
              <a:ext cx="2707005" cy="2228850"/>
            </a:xfrm>
            <a:prstGeom prst="rect">
              <a:avLst/>
            </a:prstGeom>
          </p:spPr>
        </p:pic>
        <p:sp>
          <p:nvSpPr>
            <p:cNvPr id="8" name="圆角矩形 9">
              <a:extLst>
                <a:ext uri="{FF2B5EF4-FFF2-40B4-BE49-F238E27FC236}">
                  <a16:creationId xmlns:a16="http://schemas.microsoft.com/office/drawing/2014/main" id="{D29A217D-AE1E-409C-8818-DC829A3BCFE6}"/>
                </a:ext>
              </a:extLst>
            </p:cNvPr>
            <p:cNvSpPr/>
            <p:nvPr/>
          </p:nvSpPr>
          <p:spPr>
            <a:xfrm>
              <a:off x="322782" y="4225730"/>
              <a:ext cx="2746621" cy="193449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zh-CN" sz="3600">
                  <a:solidFill>
                    <a:schemeClr val="tx1"/>
                  </a:solidFill>
                </a:rPr>
                <a:t>レコメンド</a:t>
              </a:r>
            </a:p>
            <a:p>
              <a:pPr algn="ctr"/>
              <a:r>
                <a:rPr lang="ja-JP" altLang="zh-CN" sz="3600">
                  <a:solidFill>
                    <a:schemeClr val="tx1"/>
                  </a:solidFill>
                </a:rPr>
                <a:t>エンジン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7C81EF1-1BAA-4963-AF4C-63C3DA25C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2754" y="4300139"/>
              <a:ext cx="2618740" cy="1743075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F0760FE-E718-4E15-83C6-1A94FE681F22}"/>
                </a:ext>
              </a:extLst>
            </p:cNvPr>
            <p:cNvCxnSpPr/>
            <p:nvPr/>
          </p:nvCxnSpPr>
          <p:spPr>
            <a:xfrm flipV="1">
              <a:off x="2859405" y="1398482"/>
              <a:ext cx="3698875" cy="635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6EBDC57-D032-4866-821F-C4768326D401}"/>
                </a:ext>
              </a:extLst>
            </p:cNvPr>
            <p:cNvCxnSpPr/>
            <p:nvPr/>
          </p:nvCxnSpPr>
          <p:spPr>
            <a:xfrm>
              <a:off x="8794750" y="2748280"/>
              <a:ext cx="4445" cy="113601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35AFF09-A9E2-45E6-BB0E-08ECCB31BE1C}"/>
                </a:ext>
              </a:extLst>
            </p:cNvPr>
            <p:cNvCxnSpPr/>
            <p:nvPr/>
          </p:nvCxnSpPr>
          <p:spPr>
            <a:xfrm flipH="1" flipV="1">
              <a:off x="3593946" y="5535930"/>
              <a:ext cx="2910840" cy="127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47FCF6C3-1442-46A7-8E51-F32CBBD2933B}"/>
                </a:ext>
              </a:extLst>
            </p:cNvPr>
            <p:cNvCxnSpPr/>
            <p:nvPr/>
          </p:nvCxnSpPr>
          <p:spPr>
            <a:xfrm>
              <a:off x="3633524" y="5042535"/>
              <a:ext cx="2870200" cy="127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1CF49D7-1B34-48CD-BBF8-8EC03AD3D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8424" y="3853379"/>
              <a:ext cx="1533525" cy="2381250"/>
            </a:xfrm>
            <a:prstGeom prst="rect">
              <a:avLst/>
            </a:prstGeom>
          </p:spPr>
        </p:pic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BABB02C-B6AE-4775-976E-91B625E1E908}"/>
                </a:ext>
              </a:extLst>
            </p:cNvPr>
            <p:cNvCxnSpPr/>
            <p:nvPr/>
          </p:nvCxnSpPr>
          <p:spPr>
            <a:xfrm flipH="1">
              <a:off x="2910205" y="1857869"/>
              <a:ext cx="355409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048FA39-C29A-4D11-A85E-6968C15DE124}"/>
                </a:ext>
              </a:extLst>
            </p:cNvPr>
            <p:cNvCxnSpPr/>
            <p:nvPr/>
          </p:nvCxnSpPr>
          <p:spPr>
            <a:xfrm flipV="1">
              <a:off x="8222269" y="2778125"/>
              <a:ext cx="0" cy="112649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E147F19-EA0F-4701-BF89-B5AA9B414A5B}"/>
                </a:ext>
              </a:extLst>
            </p:cNvPr>
            <p:cNvSpPr txBox="1"/>
            <p:nvPr/>
          </p:nvSpPr>
          <p:spPr>
            <a:xfrm>
              <a:off x="3590925" y="942975"/>
              <a:ext cx="16986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1</a:t>
              </a:r>
              <a:r>
                <a:rPr lang="ja-JP" altLang="en-US" sz="2000" b="1" dirty="0"/>
                <a:t>．閲覧と購入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F2FF1F4-9017-4054-9D52-5EE668868DC8}"/>
                </a:ext>
              </a:extLst>
            </p:cNvPr>
            <p:cNvSpPr txBox="1"/>
            <p:nvPr/>
          </p:nvSpPr>
          <p:spPr>
            <a:xfrm>
              <a:off x="8799195" y="3088005"/>
              <a:ext cx="167830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2</a:t>
              </a:r>
              <a:r>
                <a:rPr lang="ja-JP" altLang="en-US" sz="2000" b="1" dirty="0"/>
                <a:t>．データ記録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133D075-7706-40DB-A72A-F8184DAB86E6}"/>
                </a:ext>
              </a:extLst>
            </p:cNvPr>
            <p:cNvSpPr txBox="1"/>
            <p:nvPr/>
          </p:nvSpPr>
          <p:spPr>
            <a:xfrm>
              <a:off x="3897001" y="5537200"/>
              <a:ext cx="2599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3</a:t>
              </a:r>
              <a:r>
                <a:rPr lang="ja-JP" altLang="en-US" sz="2000" b="1" dirty="0"/>
                <a:t>．エンジンを呼び出す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07F8A45-92DC-45F6-A70F-96D24B6AF5A6}"/>
                </a:ext>
              </a:extLst>
            </p:cNvPr>
            <p:cNvSpPr txBox="1"/>
            <p:nvPr/>
          </p:nvSpPr>
          <p:spPr>
            <a:xfrm>
              <a:off x="3893232" y="4588300"/>
              <a:ext cx="199961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4</a:t>
              </a:r>
              <a:r>
                <a:rPr lang="ja-JP" altLang="en-US" sz="2000" b="1" dirty="0"/>
                <a:t>．レコメンド出力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4B8107B-E730-40B2-A4BD-39F35047295D}"/>
                </a:ext>
              </a:extLst>
            </p:cNvPr>
            <p:cNvSpPr txBox="1"/>
            <p:nvPr/>
          </p:nvSpPr>
          <p:spPr>
            <a:xfrm>
              <a:off x="6618259" y="3117215"/>
              <a:ext cx="150304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5</a:t>
              </a:r>
              <a:r>
                <a:rPr lang="ja-JP" altLang="en-US" sz="2000" b="1" dirty="0"/>
                <a:t>．結果転送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8987055-B53E-4FD6-A6B3-A14236A0EFE1}"/>
                </a:ext>
              </a:extLst>
            </p:cNvPr>
            <p:cNvSpPr txBox="1"/>
            <p:nvPr/>
          </p:nvSpPr>
          <p:spPr>
            <a:xfrm>
              <a:off x="3241675" y="1838960"/>
              <a:ext cx="28905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6</a:t>
              </a:r>
              <a:r>
                <a:rPr lang="ja-JP" altLang="en-US" sz="2000" b="1" dirty="0"/>
                <a:t>．おすすめアイテム表示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92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07564-241E-4CBE-AAF1-4CE582CA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システム環境構成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58445-30FB-431B-AEC9-5DDFD5FA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Amazon</a:t>
            </a:r>
            <a:r>
              <a:rPr lang="ja-JP" altLang="en-US" sz="2800" dirty="0"/>
              <a:t>クラウドサービス</a:t>
            </a:r>
            <a:r>
              <a:rPr lang="en-US" altLang="ja-JP" sz="2800" dirty="0"/>
              <a:t>AWS</a:t>
            </a:r>
            <a:r>
              <a:rPr lang="ja-JP" altLang="en-US" sz="2800" dirty="0"/>
              <a:t>を利用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プラットフォームは</a:t>
            </a:r>
            <a:r>
              <a:rPr lang="en-US" altLang="ja-JP" sz="2800" dirty="0"/>
              <a:t>AWS</a:t>
            </a:r>
            <a:r>
              <a:rPr lang="ja-JP" altLang="en-US" sz="2800" dirty="0"/>
              <a:t>の</a:t>
            </a:r>
            <a:r>
              <a:rPr lang="en-US" altLang="ja-JP" sz="2800" dirty="0"/>
              <a:t>EC2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ウェブ、サーバ、エンジン三つ部分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  <p:pic>
        <p:nvPicPr>
          <p:cNvPr id="5" name="图片 26">
            <a:extLst>
              <a:ext uri="{FF2B5EF4-FFF2-40B4-BE49-F238E27FC236}">
                <a16:creationId xmlns:a16="http://schemas.microsoft.com/office/drawing/2014/main" id="{7AA8B8B7-1716-4FE9-A0CA-4983D2883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34" y="1845734"/>
            <a:ext cx="4673864" cy="405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E2961A9-D143-46D4-A02D-04551B062505}"/>
              </a:ext>
            </a:extLst>
          </p:cNvPr>
          <p:cNvSpPr txBox="1"/>
          <p:nvPr/>
        </p:nvSpPr>
        <p:spPr>
          <a:xfrm>
            <a:off x="7838640" y="5960203"/>
            <a:ext cx="27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AWS</a:t>
            </a:r>
            <a:r>
              <a:rPr lang="ja-JP" altLang="en-US" dirty="0"/>
              <a:t>で</a:t>
            </a:r>
            <a:r>
              <a:rPr lang="en-US" altLang="ja-JP" dirty="0"/>
              <a:t>IROYA</a:t>
            </a:r>
            <a:r>
              <a:rPr lang="ja-JP" altLang="en-US" dirty="0"/>
              <a:t>のウェブサイト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511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レコメンドのプロセス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DD5CDF-A408-4288-8DDF-30749920D827}"/>
              </a:ext>
            </a:extLst>
          </p:cNvPr>
          <p:cNvGrpSpPr/>
          <p:nvPr/>
        </p:nvGrpSpPr>
        <p:grpSpPr>
          <a:xfrm>
            <a:off x="142404" y="1850073"/>
            <a:ext cx="12038638" cy="4527723"/>
            <a:chOff x="-5080" y="950422"/>
            <a:chExt cx="12038638" cy="452772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1178037-DB7D-455D-9A70-4F594802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8305" y="1725930"/>
              <a:ext cx="907415" cy="96456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2D98322-C600-45D6-B7BC-A6AA606DB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080" y="1992140"/>
              <a:ext cx="2707005" cy="22288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9C5A862-E109-4605-83B9-3774986B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2888" y="1859669"/>
              <a:ext cx="2820670" cy="2228215"/>
            </a:xfrm>
            <a:prstGeom prst="rect">
              <a:avLst/>
            </a:prstGeom>
          </p:spPr>
        </p:pic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D7DF51DC-06C7-484A-B7E9-70F9BD160A0B}"/>
                </a:ext>
              </a:extLst>
            </p:cNvPr>
            <p:cNvSpPr/>
            <p:nvPr/>
          </p:nvSpPr>
          <p:spPr>
            <a:xfrm>
              <a:off x="4231313" y="950422"/>
              <a:ext cx="3873500" cy="401978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zh-CN" sz="3600">
                <a:solidFill>
                  <a:schemeClr val="tx1"/>
                </a:solidFill>
              </a:endParaRPr>
            </a:p>
          </p:txBody>
        </p:sp>
        <p:sp>
          <p:nvSpPr>
            <p:cNvPr id="9" name="右箭头 8">
              <a:extLst>
                <a:ext uri="{FF2B5EF4-FFF2-40B4-BE49-F238E27FC236}">
                  <a16:creationId xmlns:a16="http://schemas.microsoft.com/office/drawing/2014/main" id="{D59458B9-0516-4DB3-A4DE-DC7FE95BF5A1}"/>
                </a:ext>
              </a:extLst>
            </p:cNvPr>
            <p:cNvSpPr/>
            <p:nvPr/>
          </p:nvSpPr>
          <p:spPr>
            <a:xfrm>
              <a:off x="2868930" y="1888490"/>
              <a:ext cx="1773555" cy="646430"/>
            </a:xfrm>
            <a:prstGeom prst="rightArrow">
              <a:avLst/>
            </a:prstGeom>
            <a:solidFill>
              <a:srgbClr val="ECC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1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en-US" altLang="ja-JP" sz="1600" b="1">
                  <a:solidFill>
                    <a:schemeClr val="tx1"/>
                  </a:solidFill>
                </a:rPr>
                <a:t>User</a:t>
              </a:r>
              <a:r>
                <a:rPr lang="ja-JP" altLang="zh-CN" sz="1600" b="1">
                  <a:solidFill>
                    <a:schemeClr val="tx1"/>
                  </a:solidFill>
                </a:rPr>
                <a:t>データ</a:t>
              </a:r>
            </a:p>
          </p:txBody>
        </p:sp>
        <p:sp>
          <p:nvSpPr>
            <p:cNvPr id="10" name="右箭头 9">
              <a:extLst>
                <a:ext uri="{FF2B5EF4-FFF2-40B4-BE49-F238E27FC236}">
                  <a16:creationId xmlns:a16="http://schemas.microsoft.com/office/drawing/2014/main" id="{91C3C579-0994-47D7-97CC-2EE038A5CDCF}"/>
                </a:ext>
              </a:extLst>
            </p:cNvPr>
            <p:cNvSpPr/>
            <p:nvPr/>
          </p:nvSpPr>
          <p:spPr>
            <a:xfrm>
              <a:off x="7665720" y="1884680"/>
              <a:ext cx="1666240" cy="646430"/>
            </a:xfrm>
            <a:prstGeom prst="rightArrow">
              <a:avLst/>
            </a:prstGeom>
            <a:solidFill>
              <a:srgbClr val="E9B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2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ja-JP" altLang="zh-CN" sz="1600" b="1">
                  <a:solidFill>
                    <a:schemeClr val="tx1"/>
                  </a:solidFill>
                </a:rPr>
                <a:t>データ分析</a:t>
              </a:r>
            </a:p>
          </p:txBody>
        </p:sp>
        <p:sp>
          <p:nvSpPr>
            <p:cNvPr id="11" name="左箭头 10">
              <a:extLst>
                <a:ext uri="{FF2B5EF4-FFF2-40B4-BE49-F238E27FC236}">
                  <a16:creationId xmlns:a16="http://schemas.microsoft.com/office/drawing/2014/main" id="{6981DFDF-4182-41C4-AB64-9A4C1AF8483D}"/>
                </a:ext>
              </a:extLst>
            </p:cNvPr>
            <p:cNvSpPr/>
            <p:nvPr/>
          </p:nvSpPr>
          <p:spPr>
            <a:xfrm>
              <a:off x="7665720" y="3636010"/>
              <a:ext cx="2349500" cy="607060"/>
            </a:xfrm>
            <a:prstGeom prst="leftArrow">
              <a:avLst/>
            </a:prstGeom>
            <a:solidFill>
              <a:srgbClr val="EBA8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3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ja-JP" altLang="zh-CN" sz="1600" b="1">
                  <a:solidFill>
                    <a:schemeClr val="tx1"/>
                  </a:solidFill>
                </a:rPr>
                <a:t>レコメンド計算完了</a:t>
              </a:r>
            </a:p>
          </p:txBody>
        </p:sp>
        <p:sp>
          <p:nvSpPr>
            <p:cNvPr id="12" name="左箭头 11">
              <a:extLst>
                <a:ext uri="{FF2B5EF4-FFF2-40B4-BE49-F238E27FC236}">
                  <a16:creationId xmlns:a16="http://schemas.microsoft.com/office/drawing/2014/main" id="{03DE8464-F048-4CF0-8573-AD211BE0FEF5}"/>
                </a:ext>
              </a:extLst>
            </p:cNvPr>
            <p:cNvSpPr/>
            <p:nvPr/>
          </p:nvSpPr>
          <p:spPr>
            <a:xfrm>
              <a:off x="2359660" y="3636010"/>
              <a:ext cx="2282825" cy="607060"/>
            </a:xfrm>
            <a:prstGeom prst="lef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>
                  <a:solidFill>
                    <a:schemeClr val="tx1"/>
                  </a:solidFill>
                </a:rPr>
                <a:t>4</a:t>
              </a:r>
              <a:r>
                <a:rPr lang="ja-JP" altLang="en-US" sz="1600" b="1">
                  <a:solidFill>
                    <a:schemeClr val="tx1"/>
                  </a:solidFill>
                </a:rPr>
                <a:t>．</a:t>
              </a:r>
              <a:r>
                <a:rPr lang="ja-JP" altLang="zh-CN" sz="1600" b="1">
                  <a:solidFill>
                    <a:schemeClr val="tx1"/>
                  </a:solidFill>
                </a:rPr>
                <a:t>レコメンド結果表示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8406877-403F-41B0-A7D3-56E8B89B3DBA}"/>
                </a:ext>
              </a:extLst>
            </p:cNvPr>
            <p:cNvGrpSpPr/>
            <p:nvPr/>
          </p:nvGrpSpPr>
          <p:grpSpPr>
            <a:xfrm>
              <a:off x="882650" y="5109845"/>
              <a:ext cx="10426700" cy="368300"/>
              <a:chOff x="1365" y="6787"/>
              <a:chExt cx="16420" cy="580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FFD27F-D5EA-4F6F-9436-4965FEC69FD2}"/>
                  </a:ext>
                </a:extLst>
              </p:cNvPr>
              <p:cNvSpPr txBox="1"/>
              <p:nvPr/>
            </p:nvSpPr>
            <p:spPr>
              <a:xfrm>
                <a:off x="1365" y="6787"/>
                <a:ext cx="274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zh-CN" b="1" dirty="0"/>
                  <a:t>ウェブサイト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626B1E0-565E-4413-AC2D-DB9BF704810D}"/>
                  </a:ext>
                </a:extLst>
              </p:cNvPr>
              <p:cNvSpPr txBox="1"/>
              <p:nvPr/>
            </p:nvSpPr>
            <p:spPr>
              <a:xfrm>
                <a:off x="15043" y="6787"/>
                <a:ext cx="274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zh-CN" b="1" dirty="0"/>
                  <a:t>エンジン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3207385-F226-4D58-A2C9-0423E8F1957A}"/>
                  </a:ext>
                </a:extLst>
              </p:cNvPr>
              <p:cNvSpPr txBox="1"/>
              <p:nvPr/>
            </p:nvSpPr>
            <p:spPr>
              <a:xfrm>
                <a:off x="8229" y="6787"/>
                <a:ext cx="274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zh-CN" b="1" dirty="0"/>
                  <a:t>サーバ</a:t>
                </a:r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3E10A77-49EA-45FA-BE01-5B52A082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4090" y="1725930"/>
              <a:ext cx="702945" cy="97155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4264B4-603E-4AC9-957F-F391F176A8A9}"/>
                </a:ext>
              </a:extLst>
            </p:cNvPr>
            <p:cNvSpPr txBox="1"/>
            <p:nvPr/>
          </p:nvSpPr>
          <p:spPr>
            <a:xfrm>
              <a:off x="4642485" y="1243965"/>
              <a:ext cx="110236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zh-CN" b="1"/>
                <a:t>情報履歴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DAB18B8-8ADA-46D9-B4BA-ABFAF4EFFCF3}"/>
                </a:ext>
              </a:extLst>
            </p:cNvPr>
            <p:cNvSpPr txBox="1"/>
            <p:nvPr/>
          </p:nvSpPr>
          <p:spPr>
            <a:xfrm>
              <a:off x="6647815" y="1243965"/>
              <a:ext cx="125666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/>
                <a:t>request</a:t>
              </a:r>
              <a:r>
                <a:rPr lang="en-US" altLang="zh-CN" b="1"/>
                <a:t>.csv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FF7B2A3-86D3-45C2-8D12-E7479D57E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4180" y="3340100"/>
              <a:ext cx="902970" cy="90297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F55A03-F011-4517-ACBA-97A641334BD0}"/>
                </a:ext>
              </a:extLst>
            </p:cNvPr>
            <p:cNvSpPr txBox="1"/>
            <p:nvPr/>
          </p:nvSpPr>
          <p:spPr>
            <a:xfrm>
              <a:off x="6686550" y="4243070"/>
              <a:ext cx="107823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/>
                <a:t>result.csv</a:t>
              </a:r>
            </a:p>
          </p:txBody>
        </p:sp>
        <p:sp>
          <p:nvSpPr>
            <p:cNvPr id="19" name="右箭头 23">
              <a:extLst>
                <a:ext uri="{FF2B5EF4-FFF2-40B4-BE49-F238E27FC236}">
                  <a16:creationId xmlns:a16="http://schemas.microsoft.com/office/drawing/2014/main" id="{D9C43C96-B401-4F12-A9C0-1F4D9E35FA9C}"/>
                </a:ext>
              </a:extLst>
            </p:cNvPr>
            <p:cNvSpPr/>
            <p:nvPr/>
          </p:nvSpPr>
          <p:spPr>
            <a:xfrm>
              <a:off x="5650230" y="1915795"/>
              <a:ext cx="1123950" cy="615315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zh-CN" sz="1200">
                  <a:solidFill>
                    <a:schemeClr val="tx1"/>
                  </a:solidFill>
                </a:rPr>
                <a:t>データ処理</a:t>
              </a:r>
            </a:p>
          </p:txBody>
        </p:sp>
        <p:sp>
          <p:nvSpPr>
            <p:cNvPr id="20" name="左箭头 2">
              <a:extLst>
                <a:ext uri="{FF2B5EF4-FFF2-40B4-BE49-F238E27FC236}">
                  <a16:creationId xmlns:a16="http://schemas.microsoft.com/office/drawing/2014/main" id="{9662BB94-9C02-4C56-817B-FBE86D97295C}"/>
                </a:ext>
              </a:extLst>
            </p:cNvPr>
            <p:cNvSpPr/>
            <p:nvPr/>
          </p:nvSpPr>
          <p:spPr>
            <a:xfrm>
              <a:off x="5649595" y="3522980"/>
              <a:ext cx="1108710" cy="594360"/>
            </a:xfrm>
            <a:prstGeom prst="lef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データ処理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19362BA-9AC6-4BB6-B35B-2B267431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7260" y="3340100"/>
              <a:ext cx="902970" cy="90297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6DC4B65-32A0-4FCB-9D88-B02EF950F4C1}"/>
                </a:ext>
              </a:extLst>
            </p:cNvPr>
            <p:cNvSpPr txBox="1"/>
            <p:nvPr/>
          </p:nvSpPr>
          <p:spPr>
            <a:xfrm>
              <a:off x="4863465" y="4243070"/>
              <a:ext cx="6711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/>
                <a:t>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160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0A9F6-9EB9-417D-A0F3-35945B90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エンジン実装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A2329-696B-46A2-9057-CD071792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ユーザーベースフィルタリング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コンテンツベースフィルタリング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カラーベースフィルタリング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66149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ユーザーベースフィルタリング実装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7BD9B3-535E-4D5C-ACCA-D3386404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120" y="4114474"/>
            <a:ext cx="2555812" cy="1006167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DC6565D7-A90E-486F-9922-D21845DEE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0492" y="1925829"/>
            <a:ext cx="2150590" cy="205708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4353E46-483C-4463-830E-FF3ECE24E5ED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4998720" cy="36846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ユーザーデータを取得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Crab</a:t>
            </a:r>
            <a:r>
              <a:rPr lang="ja-JP" altLang="en-US" sz="2800" dirty="0"/>
              <a:t>をインストール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レコメンドオープンソース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類似度評価のアルゴリズムを提供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80543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20472" cy="1450757"/>
          </a:xfrm>
        </p:spPr>
        <p:txBody>
          <a:bodyPr>
            <a:normAutofit/>
          </a:bodyPr>
          <a:lstStyle/>
          <a:p>
            <a:r>
              <a:rPr lang="ja-JP" altLang="en-US" dirty="0"/>
              <a:t>コンテンツベースフィルタリング実装（</a:t>
            </a:r>
            <a:r>
              <a:rPr lang="en-US" altLang="zh-CN" dirty="0"/>
              <a:t>1/2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0CCA57A-54A1-40CF-8808-54FD775BBF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商品のキーワード内容を準備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自動的に</a:t>
            </a:r>
            <a:r>
              <a:rPr lang="en-US" altLang="ja-JP" sz="2400" dirty="0"/>
              <a:t>IROYA</a:t>
            </a:r>
            <a:r>
              <a:rPr lang="ja-JP" altLang="en-US" sz="2400" dirty="0"/>
              <a:t>通販サイトを訪問して、キーワード内容をダウンロード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キーワード内容を英語に通訳（</a:t>
            </a:r>
            <a:r>
              <a:rPr lang="en-US" altLang="ja-JP" sz="2400" dirty="0" err="1"/>
              <a:t>GoogleTrans</a:t>
            </a:r>
            <a:r>
              <a:rPr lang="ja-JP" altLang="en-US" sz="2400" dirty="0"/>
              <a:t>　</a:t>
            </a:r>
            <a:r>
              <a:rPr lang="en-US" altLang="ja-JP" sz="2400" dirty="0"/>
              <a:t>API</a:t>
            </a:r>
            <a:r>
              <a:rPr lang="ja-JP" altLang="en-US" sz="2400" dirty="0"/>
              <a:t>利用）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zh-CN" sz="2400" dirty="0"/>
          </a:p>
        </p:txBody>
      </p:sp>
      <p:pic>
        <p:nvPicPr>
          <p:cNvPr id="6146" name="图片 1">
            <a:extLst>
              <a:ext uri="{FF2B5EF4-FFF2-40B4-BE49-F238E27FC236}">
                <a16:creationId xmlns:a16="http://schemas.microsoft.com/office/drawing/2014/main" id="{6213FF2D-22A1-4F50-930E-90CF0C3D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267" y="3265649"/>
            <a:ext cx="4268761" cy="308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247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39800" cy="1450757"/>
          </a:xfrm>
        </p:spPr>
        <p:txBody>
          <a:bodyPr/>
          <a:lstStyle/>
          <a:p>
            <a:r>
              <a:rPr lang="ja-JP" altLang="en-US" dirty="0"/>
              <a:t>コンテンツベースフィルタリング実装（</a:t>
            </a:r>
            <a:r>
              <a:rPr lang="en-US" altLang="zh-CN" dirty="0"/>
              <a:t>2/2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0CCA57A-54A1-40CF-8808-54FD775BBF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8486335" cy="24623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オープンソースを導入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商品のキーワード内容をトレニンーグ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TF-IFD</a:t>
            </a:r>
            <a:r>
              <a:rPr lang="ja-JP" altLang="en-US" sz="2400" dirty="0"/>
              <a:t>で、閲覧商品と類似度高い商品を求める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zh-CN" altLang="en-US" sz="2800" dirty="0"/>
          </a:p>
        </p:txBody>
      </p:sp>
      <p:pic>
        <p:nvPicPr>
          <p:cNvPr id="6147" name="图片 43">
            <a:extLst>
              <a:ext uri="{FF2B5EF4-FFF2-40B4-BE49-F238E27FC236}">
                <a16:creationId xmlns:a16="http://schemas.microsoft.com/office/drawing/2014/main" id="{BB4B98DB-9C01-4054-9550-A57ABF77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55" y="3515103"/>
            <a:ext cx="7467455" cy="246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23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画像分析用のツールをインストール</a:t>
            </a:r>
            <a:endParaRPr lang="en-US" altLang="ja-JP" sz="26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000" dirty="0"/>
              <a:t>OpenCV</a:t>
            </a:r>
            <a:r>
              <a:rPr lang="ja-JP" altLang="en-US" sz="2000" dirty="0"/>
              <a:t>、</a:t>
            </a:r>
            <a:r>
              <a:rPr lang="en-US" altLang="ja-JP" sz="2000" dirty="0" err="1"/>
              <a:t>Numpy</a:t>
            </a:r>
            <a:r>
              <a:rPr lang="ja-JP" altLang="en-US" sz="2000" dirty="0"/>
              <a:t>、</a:t>
            </a:r>
            <a:r>
              <a:rPr lang="en-US" altLang="ja-JP" sz="2000" dirty="0" err="1"/>
              <a:t>Matplotlib</a:t>
            </a: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000" dirty="0"/>
              <a:t>CIEDE2000</a:t>
            </a:r>
            <a:r>
              <a:rPr lang="ja-JP" altLang="en-US" sz="2000" dirty="0"/>
              <a:t>、</a:t>
            </a:r>
            <a:r>
              <a:rPr lang="en-US" altLang="ja-JP" sz="2000" dirty="0"/>
              <a:t>EMD</a:t>
            </a:r>
            <a:r>
              <a:rPr lang="ja-JP" altLang="en-US" sz="2000" dirty="0"/>
              <a:t>距離計算</a:t>
            </a:r>
            <a:endParaRPr lang="en-US" altLang="ja-JP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CB14EF-086A-44D4-A52E-D093FF36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47522"/>
            <a:ext cx="1654078" cy="13339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786223-F2F0-4BBD-8DF3-3242ED22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40" y="3247522"/>
            <a:ext cx="3216688" cy="13339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48708B-41BB-4686-92C9-B960B6E0D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070" y="3371564"/>
            <a:ext cx="44386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0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プロジェクト概要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26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商品画像データをダウンロード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zh-CN" sz="2000" dirty="0"/>
              <a:t>「</a:t>
            </a:r>
            <a:r>
              <a:rPr lang="en-US" altLang="zh-CN" sz="2000" dirty="0"/>
              <a:t>https://iroza.jp/products/</a:t>
            </a:r>
            <a:r>
              <a:rPr lang="ja-JP" altLang="zh-CN" sz="2000" dirty="0"/>
              <a:t>商品</a:t>
            </a:r>
            <a:r>
              <a:rPr lang="en-US" altLang="zh-CN" sz="2000" dirty="0"/>
              <a:t>ID</a:t>
            </a:r>
            <a:r>
              <a:rPr lang="ja-JP" altLang="zh-CN" sz="2000" dirty="0"/>
              <a:t>」形式</a:t>
            </a:r>
            <a:r>
              <a:rPr lang="ja-JP" altLang="en-US" sz="2000" dirty="0"/>
              <a:t>で自動的にダウンロード</a:t>
            </a:r>
            <a:endParaRPr lang="en-US" altLang="ja-JP" sz="2000" dirty="0"/>
          </a:p>
        </p:txBody>
      </p:sp>
      <p:pic>
        <p:nvPicPr>
          <p:cNvPr id="7170" name="Picture 2" descr="JQ2JTDDZ`IJX@1H`75A(S@6">
            <a:extLst>
              <a:ext uri="{FF2B5EF4-FFF2-40B4-BE49-F238E27FC236}">
                <a16:creationId xmlns:a16="http://schemas.microsoft.com/office/drawing/2014/main" id="{99C7AB29-333B-4BDB-9911-946837302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839" y="2602568"/>
            <a:ext cx="4072851" cy="35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734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737360"/>
            <a:ext cx="559288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商品画像の調性格を計算して保存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</p:txBody>
      </p:sp>
      <p:pic>
        <p:nvPicPr>
          <p:cNvPr id="7171" name="图片 1">
            <a:extLst>
              <a:ext uri="{FF2B5EF4-FFF2-40B4-BE49-F238E27FC236}">
                <a16:creationId xmlns:a16="http://schemas.microsoft.com/office/drawing/2014/main" id="{D0873050-4BE6-456C-846D-1ACCF967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69" y="1752283"/>
            <a:ext cx="3255870" cy="44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69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7A04-F7AE-4554-AEAF-01A83F94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カラーベースフィルタリング実装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2A70F-422E-4FA0-A7D4-A66EE201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</a:t>
            </a:r>
            <a:endParaRPr lang="en-US" altLang="ja-JP" sz="2800" dirty="0"/>
          </a:p>
        </p:txBody>
      </p:sp>
      <p:pic>
        <p:nvPicPr>
          <p:cNvPr id="7172" name="图片 36">
            <a:extLst>
              <a:ext uri="{FF2B5EF4-FFF2-40B4-BE49-F238E27FC236}">
                <a16:creationId xmlns:a16="http://schemas.microsoft.com/office/drawing/2014/main" id="{9C8D28D8-8DC3-415E-96DB-F2C28805A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51" y="3057323"/>
            <a:ext cx="8893050" cy="270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412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閾値分割法より商品画像の枠を抽出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HSV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空間に変更、ヒストグラムを求める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空間に戻って、合流された</a:t>
            </a: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色を求める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安定性を考える上で、占有率少ない色を捨てる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複数枚画像のメイン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も取得できる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194" name="图片 4">
            <a:extLst>
              <a:ext uri="{FF2B5EF4-FFF2-40B4-BE49-F238E27FC236}">
                <a16:creationId xmlns:a16="http://schemas.microsoft.com/office/drawing/2014/main" id="{C6A2F86F-2158-41F6-AB9E-2577AD5D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703" y="1817316"/>
            <a:ext cx="4111882" cy="161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86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閾値分割法より商品画像の枠を抽出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HSV</a:t>
            </a:r>
            <a:r>
              <a:rPr lang="ja-JP" altLang="en-US" sz="2200" dirty="0"/>
              <a:t>空間に変更、ヒストグラムを求める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RGB</a:t>
            </a:r>
            <a:r>
              <a:rPr lang="ja-JP" altLang="en-US" sz="2200" dirty="0"/>
              <a:t>空間に戻って、合流された</a:t>
            </a:r>
            <a:r>
              <a:rPr lang="en-US" altLang="ja-JP" sz="2200" dirty="0"/>
              <a:t>RGB</a:t>
            </a:r>
            <a:r>
              <a:rPr lang="ja-JP" altLang="en-US" sz="2200" dirty="0"/>
              <a:t>色を求める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安定性を考える上で、占有率少ない色を捨てる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複数枚画像のメイン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も取得できる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图片 3">
            <a:extLst>
              <a:ext uri="{FF2B5EF4-FFF2-40B4-BE49-F238E27FC236}">
                <a16:creationId xmlns:a16="http://schemas.microsoft.com/office/drawing/2014/main" id="{0A59FDC7-B21E-48EA-841B-9578F2E46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380" y="3309889"/>
            <a:ext cx="4060825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0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閾値分割法より商品画像の枠を抽出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HSV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空間に変更、ヒストグラムを求める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空間に戻って、合流された</a:t>
            </a: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色を求める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安定性を考える上で、占有率少ない色を捨てる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複数枚画像のメイン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も取得できる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9" name="图片 2">
            <a:extLst>
              <a:ext uri="{FF2B5EF4-FFF2-40B4-BE49-F238E27FC236}">
                <a16:creationId xmlns:a16="http://schemas.microsoft.com/office/drawing/2014/main" id="{17A866E2-CE9E-4AEE-A50B-A4EA37A91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75" y="4470939"/>
            <a:ext cx="2209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098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1/4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商品画像のメイン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閾値分割法より商品画像の枠を抽出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HSV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空間に変更、ヒストグラムを求める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空間に戻って、合流された</a:t>
            </a:r>
            <a:r>
              <a:rPr lang="en-US" altLang="ja-JP" sz="2200" dirty="0">
                <a:solidFill>
                  <a:schemeClr val="bg1">
                    <a:lumMod val="95000"/>
                  </a:schemeClr>
                </a:solidFill>
              </a:rPr>
              <a:t>RGB</a:t>
            </a: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色を求める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>
                <a:solidFill>
                  <a:schemeClr val="bg1">
                    <a:lumMod val="95000"/>
                  </a:schemeClr>
                </a:solidFill>
              </a:rPr>
              <a:t>安定性を考える上で、占有率少ない色を捨てる</a:t>
            </a:r>
            <a:endParaRPr lang="en-US" altLang="ja-JP" sz="22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複数枚画像のメイン</a:t>
            </a:r>
            <a:r>
              <a:rPr lang="en-US" altLang="ja-JP" sz="2400" dirty="0"/>
              <a:t>RGB</a:t>
            </a:r>
            <a:r>
              <a:rPr lang="ja-JP" altLang="en-US" sz="2400" dirty="0"/>
              <a:t>も取得できる</a:t>
            </a:r>
            <a:endParaRPr lang="en-US" altLang="zh-CN" sz="1600" dirty="0"/>
          </a:p>
        </p:txBody>
      </p:sp>
      <p:pic>
        <p:nvPicPr>
          <p:cNvPr id="4100" name="图片 1">
            <a:extLst>
              <a:ext uri="{FF2B5EF4-FFF2-40B4-BE49-F238E27FC236}">
                <a16:creationId xmlns:a16="http://schemas.microsoft.com/office/drawing/2014/main" id="{68E7907B-8CDB-4F19-93BE-DEFD116CE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712" y="1737359"/>
            <a:ext cx="4470188" cy="4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377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2/4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メイン</a:t>
            </a:r>
            <a:r>
              <a:rPr lang="en-US" altLang="ja-JP" sz="2800" dirty="0"/>
              <a:t>RGB</a:t>
            </a:r>
            <a:r>
              <a:rPr lang="ja-JP" altLang="en-US" sz="2800" dirty="0"/>
              <a:t>色から</a:t>
            </a:r>
            <a:r>
              <a:rPr lang="en-US" altLang="ja-JP" sz="2800" dirty="0"/>
              <a:t>Lab</a:t>
            </a:r>
            <a:r>
              <a:rPr lang="ja-JP" altLang="en-US" sz="2800" dirty="0"/>
              <a:t>色空間に変更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オープンソースを利用</a:t>
            </a:r>
            <a:endParaRPr lang="en-US" altLang="ja-JP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64B007-30C5-480F-BD5C-7FA99908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18" y="2698520"/>
            <a:ext cx="1609725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9BC5CBC-5B82-4369-B400-BE699406301C}"/>
              </a:ext>
            </a:extLst>
          </p:cNvPr>
          <p:cNvSpPr/>
          <p:nvPr/>
        </p:nvSpPr>
        <p:spPr>
          <a:xfrm>
            <a:off x="9162055" y="2700139"/>
            <a:ext cx="2326512" cy="3429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Lab</a:t>
            </a:r>
            <a:r>
              <a:rPr lang="ja-JP" altLang="en-US" sz="2400" dirty="0">
                <a:solidFill>
                  <a:schemeClr val="tx1"/>
                </a:solidFill>
              </a:rPr>
              <a:t>色空間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データ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1B57ED9-7EBF-494B-817E-48BAD7CB43A5}"/>
              </a:ext>
            </a:extLst>
          </p:cNvPr>
          <p:cNvSpPr/>
          <p:nvPr/>
        </p:nvSpPr>
        <p:spPr>
          <a:xfrm>
            <a:off x="2961808" y="2590146"/>
            <a:ext cx="6268384" cy="636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A41713-412D-4650-87EE-46B8B696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285" y="2727095"/>
            <a:ext cx="46386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3/4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各</a:t>
            </a:r>
            <a:r>
              <a:rPr lang="en-US" altLang="ja-JP" sz="2800" dirty="0"/>
              <a:t>Lab</a:t>
            </a:r>
            <a:r>
              <a:rPr lang="ja-JP" altLang="en-US" sz="2800" dirty="0"/>
              <a:t>色を</a:t>
            </a:r>
            <a:r>
              <a:rPr lang="en-US" altLang="ja-JP" sz="2800" dirty="0"/>
              <a:t>Munsell Chips</a:t>
            </a:r>
            <a:r>
              <a:rPr lang="ja-JP" altLang="en-US" sz="2800" dirty="0"/>
              <a:t>の穴に入れて、色分布を取得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200" dirty="0"/>
              <a:t>CIEDE2000</a:t>
            </a:r>
            <a:r>
              <a:rPr lang="ja-JP" altLang="en-US" sz="2200" dirty="0"/>
              <a:t>で近い色を探して、穴（座標）を決める</a:t>
            </a:r>
            <a:endParaRPr lang="en-US" altLang="ja-JP" sz="2200" dirty="0"/>
          </a:p>
          <a:p>
            <a:pPr marL="0" indent="0">
              <a:buNone/>
            </a:pPr>
            <a:endParaRPr lang="en-US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D4F297-D80D-4502-BE72-C37E29FED85D}"/>
              </a:ext>
            </a:extLst>
          </p:cNvPr>
          <p:cNvSpPr/>
          <p:nvPr/>
        </p:nvSpPr>
        <p:spPr>
          <a:xfrm>
            <a:off x="905577" y="2641068"/>
            <a:ext cx="2326512" cy="3429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Lab</a:t>
            </a:r>
            <a:r>
              <a:rPr lang="ja-JP" altLang="en-US" sz="2400" dirty="0">
                <a:solidFill>
                  <a:schemeClr val="tx1"/>
                </a:solidFill>
              </a:rPr>
              <a:t>色空間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データ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B9771845-6A03-4B25-8216-4827385B46F5}"/>
              </a:ext>
            </a:extLst>
          </p:cNvPr>
          <p:cNvSpPr/>
          <p:nvPr/>
        </p:nvSpPr>
        <p:spPr>
          <a:xfrm>
            <a:off x="2738058" y="2807017"/>
            <a:ext cx="5535504" cy="636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F6D0EB-9914-4D7A-9E3D-09864D18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52" y="2942385"/>
            <a:ext cx="3757973" cy="2984866"/>
          </a:xfrm>
          <a:prstGeom prst="rect">
            <a:avLst/>
          </a:prstGeom>
        </p:spPr>
      </p:pic>
      <p:pic>
        <p:nvPicPr>
          <p:cNvPr id="9" name="图片 1">
            <a:extLst>
              <a:ext uri="{FF2B5EF4-FFF2-40B4-BE49-F238E27FC236}">
                <a16:creationId xmlns:a16="http://schemas.microsoft.com/office/drawing/2014/main" id="{AF196D6D-6D00-4802-AE23-6866CCCD8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215" y="3626949"/>
            <a:ext cx="4039785" cy="102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261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BA81-86CB-40C9-A30F-D0DF9F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調性格計算のプロセス（</a:t>
            </a:r>
            <a:r>
              <a:rPr lang="en-US" altLang="zh-CN" dirty="0"/>
              <a:t>4/4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1EC06-F8C3-4245-9670-DD7C20B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1814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各調性格の共感覚分布と</a:t>
            </a:r>
            <a:r>
              <a:rPr lang="en-US" altLang="ja-JP" sz="2800" dirty="0"/>
              <a:t>EMD</a:t>
            </a:r>
            <a:r>
              <a:rPr lang="ja-JP" altLang="en-US" sz="2800" dirty="0"/>
              <a:t>距離計算し、調性格を推定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200" dirty="0"/>
              <a:t>Python</a:t>
            </a:r>
            <a:r>
              <a:rPr lang="ja-JP" altLang="en-US" sz="2200" dirty="0"/>
              <a:t>の</a:t>
            </a:r>
            <a:r>
              <a:rPr lang="en-US" altLang="ja-JP" sz="2200" dirty="0"/>
              <a:t>EMD</a:t>
            </a:r>
            <a:r>
              <a:rPr lang="ja-JP" altLang="en-US" sz="2200" dirty="0"/>
              <a:t>距離計算オープンソースを利用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二次元座標と占有率を引数として計算</a:t>
            </a:r>
            <a:endParaRPr lang="zh-CN" altLang="en-US" sz="22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8F6CBCE-A516-4E97-8B37-28B3FFCE0797}"/>
              </a:ext>
            </a:extLst>
          </p:cNvPr>
          <p:cNvGrpSpPr/>
          <p:nvPr/>
        </p:nvGrpSpPr>
        <p:grpSpPr>
          <a:xfrm>
            <a:off x="1097280" y="2302984"/>
            <a:ext cx="10058400" cy="4023360"/>
            <a:chOff x="1017446" y="1780537"/>
            <a:chExt cx="10418144" cy="44284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EF06753-6255-449B-8650-D432E71C5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6285" y="1977571"/>
              <a:ext cx="3928042" cy="114290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6B2A779-A117-4342-BB1A-90F7E28C0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6285" y="3356493"/>
              <a:ext cx="3926569" cy="103253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9FABEC2-902F-4CDE-B543-5EF42C414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0619" y="4238578"/>
              <a:ext cx="3922181" cy="98573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1D07C33-665E-43A4-A060-8C16AA20C4F2}"/>
                </a:ext>
              </a:extLst>
            </p:cNvPr>
            <p:cNvSpPr txBox="1"/>
            <p:nvPr/>
          </p:nvSpPr>
          <p:spPr>
            <a:xfrm>
              <a:off x="9501722" y="5102446"/>
              <a:ext cx="724575" cy="9024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4400" dirty="0"/>
                <a:t>……</a:t>
              </a:r>
              <a:endParaRPr lang="zh-CN" altLang="en-US" sz="440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17C0264E-31E2-4BA8-8CF1-3446E88045D1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5092800" y="4731448"/>
              <a:ext cx="2294659" cy="53604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33809A-997A-4617-A6A7-218AA1EDAB86}"/>
                </a:ext>
              </a:extLst>
            </p:cNvPr>
            <p:cNvSpPr txBox="1"/>
            <p:nvPr/>
          </p:nvSpPr>
          <p:spPr>
            <a:xfrm>
              <a:off x="9555439" y="4731448"/>
              <a:ext cx="415391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F40AC7E-7A92-4F08-BE4B-40356A9987DB}"/>
                </a:ext>
              </a:extLst>
            </p:cNvPr>
            <p:cNvSpPr txBox="1"/>
            <p:nvPr/>
          </p:nvSpPr>
          <p:spPr>
            <a:xfrm>
              <a:off x="5440162" y="5919713"/>
              <a:ext cx="1311676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EMD</a:t>
              </a:r>
              <a:r>
                <a:rPr lang="ja-JP" altLang="en-US" dirty="0"/>
                <a:t>距離計算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6127023-60AB-4572-AB57-CCEEAB071588}"/>
                </a:ext>
              </a:extLst>
            </p:cNvPr>
            <p:cNvSpPr txBox="1"/>
            <p:nvPr/>
          </p:nvSpPr>
          <p:spPr>
            <a:xfrm>
              <a:off x="2491514" y="5919713"/>
              <a:ext cx="1125680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商品色分布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235B8C4-5F7C-4266-81F5-96E62F18C7FB}"/>
                </a:ext>
              </a:extLst>
            </p:cNvPr>
            <p:cNvSpPr txBox="1"/>
            <p:nvPr/>
          </p:nvSpPr>
          <p:spPr>
            <a:xfrm>
              <a:off x="8261522" y="5928153"/>
              <a:ext cx="2096094" cy="280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調性格の共感覚色分布</a:t>
              </a:r>
              <a:endParaRPr lang="zh-CN" altLang="en-US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0D6A647-DCDD-4149-B570-21284FADD37D}"/>
                </a:ext>
              </a:extLst>
            </p:cNvPr>
            <p:cNvSpPr/>
            <p:nvPr/>
          </p:nvSpPr>
          <p:spPr>
            <a:xfrm>
              <a:off x="1017446" y="3852979"/>
              <a:ext cx="4228527" cy="185573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09AC2A88-494D-4C37-81F1-31F82E48F29A}"/>
                </a:ext>
              </a:extLst>
            </p:cNvPr>
            <p:cNvSpPr/>
            <p:nvPr/>
          </p:nvSpPr>
          <p:spPr>
            <a:xfrm>
              <a:off x="7207063" y="1780537"/>
              <a:ext cx="4228527" cy="412077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BCAD0D2-1014-42CD-9D8B-A958426B06B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179794" y="2549027"/>
            <a:ext cx="2166491" cy="247983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EAEC7A7-450F-4F97-A8C3-3E182C70845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179794" y="3872761"/>
            <a:ext cx="2166491" cy="11561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43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BB6A5-334A-49CA-AB31-B162109E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プロジェクトの背景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03C682-ED47-47D1-B589-07568C15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737360"/>
            <a:ext cx="4042703" cy="448363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4F51AF9-558B-4B0D-85FB-F5129ED8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015697" cy="40920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顧客</a:t>
            </a:r>
            <a:r>
              <a:rPr lang="en-US" altLang="ja-JP" sz="2800" dirty="0"/>
              <a:t>IROYA</a:t>
            </a:r>
            <a:r>
              <a:rPr lang="ja-JP" altLang="en-US" sz="2800" dirty="0"/>
              <a:t>：ファッション通販サイト運営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理念：「色からすきになる」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レコメンド機能ない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色聴共感覚を用いたカラーベースレコメンド機能を要望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3246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評価手法と実験結果分析</a:t>
            </a:r>
            <a:endParaRPr lang="en-US" altLang="ja-JP" sz="7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7538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Off-line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事前にユーザーの閲覧・購入・評価データを取得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データの一部をトレニンーグとして、ほかのデータを検証用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便利、コスト低い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3200" dirty="0"/>
              <a:t>ユーザーに影響できない</a:t>
            </a:r>
            <a:endParaRPr lang="en-US" altLang="ja-JP" sz="32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13FEEEF-AFF1-4CCD-9515-ADAABDB8F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84" y="3354051"/>
            <a:ext cx="5346157" cy="288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93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257" y="1834159"/>
            <a:ext cx="490998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On-line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レコメンダ</a:t>
            </a:r>
            <a:r>
              <a:rPr lang="en-US" altLang="ja-JP" sz="2400" dirty="0"/>
              <a:t>―</a:t>
            </a:r>
            <a:r>
              <a:rPr lang="ja-JP" altLang="en-US" sz="2400" dirty="0"/>
              <a:t>システムを導入する前と導入した後の情報を分析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コスト高い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ユーザーに影響できるから、比較的に信頼性も高い</a:t>
            </a:r>
            <a:endParaRPr lang="zh-CN" altLang="en-US" sz="28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4147BF7-91E1-4A20-8A96-04555DB4D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82159"/>
            <a:ext cx="5917070" cy="28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34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評価プロセス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5DE7436-E42D-42DE-9048-F419432B5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715" y="2462530"/>
            <a:ext cx="1870710" cy="2115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644F86-A6E0-4733-AB92-1C906668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30" y="2711450"/>
            <a:ext cx="2233930" cy="1961515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BAF64042-B8FA-4DAC-8131-AAB04BC27AC1}"/>
              </a:ext>
            </a:extLst>
          </p:cNvPr>
          <p:cNvSpPr/>
          <p:nvPr/>
        </p:nvSpPr>
        <p:spPr>
          <a:xfrm>
            <a:off x="2511425" y="3316605"/>
            <a:ext cx="725170" cy="753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577469-EBB3-41AE-BADA-51FF8F6C7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65" y="2902585"/>
            <a:ext cx="2581275" cy="1581785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80647D71-D874-4F4D-B51B-5047919BAE01}"/>
              </a:ext>
            </a:extLst>
          </p:cNvPr>
          <p:cNvSpPr/>
          <p:nvPr/>
        </p:nvSpPr>
        <p:spPr>
          <a:xfrm>
            <a:off x="5613400" y="3315335"/>
            <a:ext cx="725170" cy="753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0208E3-56F1-47B1-8F77-027E3EA5BB3D}"/>
              </a:ext>
            </a:extLst>
          </p:cNvPr>
          <p:cNvSpPr/>
          <p:nvPr/>
        </p:nvSpPr>
        <p:spPr>
          <a:xfrm>
            <a:off x="8997315" y="3315335"/>
            <a:ext cx="739140" cy="753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A4E3DF-E27B-43EF-A3D8-E02C0683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925" y="2902585"/>
            <a:ext cx="1789430" cy="176784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1DDF95-3F58-4EAA-B5AC-EAFA4F78B359}"/>
              </a:ext>
            </a:extLst>
          </p:cNvPr>
          <p:cNvGrpSpPr/>
          <p:nvPr/>
        </p:nvGrpSpPr>
        <p:grpSpPr>
          <a:xfrm>
            <a:off x="1341120" y="4720143"/>
            <a:ext cx="6222365" cy="936509"/>
            <a:chOff x="1341120" y="4773295"/>
            <a:chExt cx="6222365" cy="106033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879FEFF-851A-4E0F-B72A-F2285D8C6EA6}"/>
                </a:ext>
              </a:extLst>
            </p:cNvPr>
            <p:cNvSpPr/>
            <p:nvPr/>
          </p:nvSpPr>
          <p:spPr>
            <a:xfrm>
              <a:off x="1655406" y="5503540"/>
              <a:ext cx="5908079" cy="319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8D99DAC-A4A1-437F-9BFD-672B9D652B17}"/>
                </a:ext>
              </a:extLst>
            </p:cNvPr>
            <p:cNvSpPr/>
            <p:nvPr/>
          </p:nvSpPr>
          <p:spPr>
            <a:xfrm>
              <a:off x="7153547" y="4819487"/>
              <a:ext cx="409317" cy="10032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上箭头 12">
              <a:extLst>
                <a:ext uri="{FF2B5EF4-FFF2-40B4-BE49-F238E27FC236}">
                  <a16:creationId xmlns:a16="http://schemas.microsoft.com/office/drawing/2014/main" id="{7E204661-53F5-422C-85BB-6B8F015E47E5}"/>
                </a:ext>
              </a:extLst>
            </p:cNvPr>
            <p:cNvSpPr/>
            <p:nvPr/>
          </p:nvSpPr>
          <p:spPr>
            <a:xfrm>
              <a:off x="1341120" y="4773295"/>
              <a:ext cx="573292" cy="106033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F942C2D-9886-43E8-95EF-0C8FC8A46A9A}"/>
              </a:ext>
            </a:extLst>
          </p:cNvPr>
          <p:cNvSpPr txBox="1"/>
          <p:nvPr/>
        </p:nvSpPr>
        <p:spPr>
          <a:xfrm>
            <a:off x="9736455" y="2257425"/>
            <a:ext cx="2509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b="1" dirty="0"/>
              <a:t>レコメンド結果の中で、気になる商品があれば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6E095D-1ECB-4413-AFA5-00FECB9AD9DE}"/>
              </a:ext>
            </a:extLst>
          </p:cNvPr>
          <p:cNvSpPr txBox="1"/>
          <p:nvPr/>
        </p:nvSpPr>
        <p:spPr>
          <a:xfrm>
            <a:off x="3395980" y="5745257"/>
            <a:ext cx="2607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b="1" dirty="0"/>
              <a:t>レコメンド結果の中で、気になる商品がなければ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14D9EF-DB95-4546-A24D-25C93ABA2AD1}"/>
              </a:ext>
            </a:extLst>
          </p:cNvPr>
          <p:cNvSpPr txBox="1"/>
          <p:nvPr/>
        </p:nvSpPr>
        <p:spPr>
          <a:xfrm>
            <a:off x="423545" y="212407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D04AEC-27C0-48D0-9969-3FA70C7C20B0}"/>
              </a:ext>
            </a:extLst>
          </p:cNvPr>
          <p:cNvSpPr txBox="1"/>
          <p:nvPr/>
        </p:nvSpPr>
        <p:spPr>
          <a:xfrm>
            <a:off x="3055620" y="212407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BFAE74-70EB-4C11-AAC5-3F75A3EEFE66}"/>
              </a:ext>
            </a:extLst>
          </p:cNvPr>
          <p:cNvSpPr txBox="1"/>
          <p:nvPr/>
        </p:nvSpPr>
        <p:spPr>
          <a:xfrm>
            <a:off x="6124575" y="216471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3D0ABB-E72A-4348-AE2E-4CA000B2DC7E}"/>
              </a:ext>
            </a:extLst>
          </p:cNvPr>
          <p:cNvSpPr txBox="1"/>
          <p:nvPr/>
        </p:nvSpPr>
        <p:spPr>
          <a:xfrm>
            <a:off x="9103995" y="2164715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  <a:r>
              <a:rPr lang="en-US" altLang="ja-JP" sz="3600" b="1" dirty="0">
                <a:solidFill>
                  <a:srgbClr val="FF0000"/>
                </a:solidFill>
              </a:rPr>
              <a:t>-</a:t>
            </a:r>
            <a:r>
              <a:rPr lang="en-US" altLang="zh-CN" sz="3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42BF51-41B2-4F30-97F0-C940D3C4A3EE}"/>
              </a:ext>
            </a:extLst>
          </p:cNvPr>
          <p:cNvSpPr txBox="1"/>
          <p:nvPr/>
        </p:nvSpPr>
        <p:spPr>
          <a:xfrm>
            <a:off x="2691765" y="5760005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  <a:r>
              <a:rPr lang="en-US" altLang="ja-JP" sz="3600" b="1" dirty="0">
                <a:solidFill>
                  <a:srgbClr val="FF0000"/>
                </a:solidFill>
              </a:rPr>
              <a:t>-</a:t>
            </a:r>
            <a:r>
              <a:rPr lang="en-US" altLang="zh-CN" sz="3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右箭头 22">
            <a:extLst>
              <a:ext uri="{FF2B5EF4-FFF2-40B4-BE49-F238E27FC236}">
                <a16:creationId xmlns:a16="http://schemas.microsoft.com/office/drawing/2014/main" id="{AC173CD2-3ECC-4B80-A60D-925937296C5E}"/>
              </a:ext>
            </a:extLst>
          </p:cNvPr>
          <p:cNvSpPr/>
          <p:nvPr/>
        </p:nvSpPr>
        <p:spPr>
          <a:xfrm rot="3060000">
            <a:off x="10263505" y="4745355"/>
            <a:ext cx="699770" cy="560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82B5856-0FD7-4842-878A-FA986CCC2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345" y="5503545"/>
            <a:ext cx="2085975" cy="42862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E1CC081-2C22-460E-A92C-1240DD758349}"/>
              </a:ext>
            </a:extLst>
          </p:cNvPr>
          <p:cNvSpPr txBox="1"/>
          <p:nvPr/>
        </p:nvSpPr>
        <p:spPr>
          <a:xfrm>
            <a:off x="10917555" y="4773295"/>
            <a:ext cx="414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ECBD78-C29F-4E2F-A805-C3167E4342F9}"/>
              </a:ext>
            </a:extLst>
          </p:cNvPr>
          <p:cNvSpPr txBox="1"/>
          <p:nvPr/>
        </p:nvSpPr>
        <p:spPr>
          <a:xfrm>
            <a:off x="3150235" y="22809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E0BCC8C-33C8-4C5A-8972-A6CE9CC763B4}"/>
              </a:ext>
            </a:extLst>
          </p:cNvPr>
          <p:cNvSpPr/>
          <p:nvPr/>
        </p:nvSpPr>
        <p:spPr>
          <a:xfrm>
            <a:off x="6124575" y="2164715"/>
            <a:ext cx="2976880" cy="2508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51CFBD-3B8F-4BB7-81ED-A5A92BD54399}"/>
              </a:ext>
            </a:extLst>
          </p:cNvPr>
          <p:cNvSpPr txBox="1"/>
          <p:nvPr/>
        </p:nvSpPr>
        <p:spPr>
          <a:xfrm>
            <a:off x="5560059" y="1790755"/>
            <a:ext cx="4176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zh-CN" b="1" dirty="0">
                <a:solidFill>
                  <a:srgbClr val="00B050"/>
                </a:solidFill>
                <a:sym typeface="+mn-ea"/>
              </a:rPr>
              <a:t>おすすめアイテムがエンジンにより変更</a:t>
            </a:r>
          </a:p>
        </p:txBody>
      </p:sp>
    </p:spTree>
    <p:extLst>
      <p:ext uri="{BB962C8B-B14F-4D97-AF65-F5344CB8AC3E}">
        <p14:creationId xmlns:p14="http://schemas.microsoft.com/office/powerpoint/2010/main" val="3276376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評価指標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CTR</a:t>
            </a:r>
            <a:r>
              <a:rPr lang="ja-JP" altLang="en-US" sz="2800" dirty="0"/>
              <a:t>（</a:t>
            </a:r>
            <a:r>
              <a:rPr lang="en-US" altLang="ja-JP" sz="2800" dirty="0"/>
              <a:t>Click</a:t>
            </a:r>
            <a:r>
              <a:rPr lang="ja-JP" altLang="en-US" sz="2800" dirty="0"/>
              <a:t> </a:t>
            </a:r>
            <a:r>
              <a:rPr lang="en-US" altLang="ja-JP" sz="2800" dirty="0"/>
              <a:t>Through Rate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レコメンド結果の満足度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Pay</a:t>
            </a:r>
            <a:r>
              <a:rPr lang="ja-JP" altLang="en-US" sz="2800" dirty="0"/>
              <a:t> </a:t>
            </a:r>
            <a:r>
              <a:rPr lang="en-US" altLang="ja-JP" sz="2800" dirty="0"/>
              <a:t>per click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購入決定までの時間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6260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85B01-1CE9-4F56-9346-FE14F94A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CTR</a:t>
            </a:r>
            <a:r>
              <a:rPr lang="ja-JP" altLang="en-US" dirty="0"/>
              <a:t>（</a:t>
            </a:r>
            <a:r>
              <a:rPr lang="en-US" altLang="zh-CN" dirty="0"/>
              <a:t>Click Through Rate</a:t>
            </a:r>
            <a:r>
              <a:rPr lang="ja-JP" altLang="en-US" dirty="0"/>
              <a:t>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8DA6BE2-B426-4E3B-BEFF-58E77BD4F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>
                <a:sym typeface="+mn-ea"/>
              </a:rPr>
              <a:t>ホームページ閲覧から</a:t>
            </a:r>
            <a:r>
              <a:rPr lang="ja-JP" altLang="ja-JP" sz="2800" dirty="0"/>
              <a:t>購入決定まで、お勧め欄クリック数</a:t>
            </a:r>
            <a:r>
              <a:rPr lang="en-US" altLang="ja-JP" sz="2800" dirty="0"/>
              <a:t>/</a:t>
            </a:r>
            <a:r>
              <a:rPr lang="ja-JP" altLang="zh-CN" sz="2800" dirty="0"/>
              <a:t>閲覧総数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お勧め欄クリック数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000" dirty="0"/>
              <a:t>テスト中、レコメンド結果のお勧め欄から商品をクリックした回数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閲覧総数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000" dirty="0"/>
              <a:t>ホームページからクリック回数 </a:t>
            </a:r>
            <a:r>
              <a:rPr lang="en-US" altLang="zh-CN" sz="2000" dirty="0"/>
              <a:t>+ </a:t>
            </a:r>
            <a:r>
              <a:rPr lang="ja-JP" altLang="en-US" sz="2000" dirty="0"/>
              <a:t>上記の回数</a:t>
            </a:r>
          </a:p>
          <a:p>
            <a:pPr lvl="0"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rgbClr val="7030A0"/>
                </a:solidFill>
              </a:rPr>
              <a:t>比率高いほど、レコメンド効果良い</a:t>
            </a:r>
          </a:p>
        </p:txBody>
      </p:sp>
    </p:spTree>
    <p:extLst>
      <p:ext uri="{BB962C8B-B14F-4D97-AF65-F5344CB8AC3E}">
        <p14:creationId xmlns:p14="http://schemas.microsoft.com/office/powerpoint/2010/main" val="1705186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52367-774E-43B7-ABAA-7389A02F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レコメンド結果の満足度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A4BA0C-7302-48BB-8137-48E1FE910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お勧め欄に対して、</a:t>
            </a:r>
            <a:r>
              <a:rPr lang="en-US" altLang="ja-JP" sz="2800" dirty="0"/>
              <a:t>1-5</a:t>
            </a:r>
            <a:r>
              <a:rPr lang="ja-JP" altLang="en-US" sz="2800" dirty="0"/>
              <a:t>の満足度を評価する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満足度は、</a:t>
            </a:r>
            <a:r>
              <a:rPr lang="en-US" altLang="ja-JP" sz="2800" dirty="0"/>
              <a:t>5</a:t>
            </a:r>
            <a:r>
              <a:rPr lang="ja-JP" altLang="en-US" sz="2800" dirty="0"/>
              <a:t>つ商品の中で</a:t>
            </a:r>
            <a:r>
              <a:rPr lang="ja-JP" altLang="en-US" sz="2800" dirty="0">
                <a:solidFill>
                  <a:srgbClr val="FF0000"/>
                </a:solidFill>
              </a:rPr>
              <a:t>気になる商品の数量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</a:rPr>
              <a:t>最後に平均値を求める、</a:t>
            </a:r>
            <a:r>
              <a:rPr lang="ja-JP" altLang="en-US" sz="2800" dirty="0">
                <a:solidFill>
                  <a:srgbClr val="7030A0"/>
                </a:solidFill>
              </a:rPr>
              <a:t>高いほどレコメンド効果良い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5A702E3-934E-4BEA-9CE3-2025CBEC13A7}"/>
              </a:ext>
            </a:extLst>
          </p:cNvPr>
          <p:cNvGrpSpPr/>
          <p:nvPr/>
        </p:nvGrpSpPr>
        <p:grpSpPr>
          <a:xfrm>
            <a:off x="3462655" y="3429000"/>
            <a:ext cx="6294120" cy="3290570"/>
            <a:chOff x="2548255" y="3420745"/>
            <a:chExt cx="6294120" cy="329057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DDAA844-6AD9-4D9D-8646-0948AF307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8255" y="3420745"/>
              <a:ext cx="3952875" cy="1523365"/>
            </a:xfrm>
            <a:prstGeom prst="rect">
              <a:avLst/>
            </a:prstGeom>
          </p:spPr>
        </p:pic>
        <p:sp>
          <p:nvSpPr>
            <p:cNvPr id="12" name="右箭头 7">
              <a:extLst>
                <a:ext uri="{FF2B5EF4-FFF2-40B4-BE49-F238E27FC236}">
                  <a16:creationId xmlns:a16="http://schemas.microsoft.com/office/drawing/2014/main" id="{487A4BA7-DA2A-4D05-A135-D812110EABDC}"/>
                </a:ext>
              </a:extLst>
            </p:cNvPr>
            <p:cNvSpPr/>
            <p:nvPr/>
          </p:nvSpPr>
          <p:spPr>
            <a:xfrm>
              <a:off x="6781800" y="3887470"/>
              <a:ext cx="752475" cy="5905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7F260F7-067B-4E9D-AEEA-690A68BD07D9}"/>
                </a:ext>
              </a:extLst>
            </p:cNvPr>
            <p:cNvSpPr txBox="1"/>
            <p:nvPr/>
          </p:nvSpPr>
          <p:spPr>
            <a:xfrm>
              <a:off x="7743825" y="3997960"/>
              <a:ext cx="10985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zh-CN"/>
                <a:t>評価：</a:t>
              </a:r>
              <a:r>
                <a:rPr lang="en-US" altLang="ja-JP"/>
                <a:t>3</a:t>
              </a:r>
              <a:r>
                <a:rPr lang="ja-JP" altLang="en-US"/>
                <a:t>点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28CD25A-AA3F-4534-9061-1E14478A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8255" y="5176520"/>
              <a:ext cx="3952875" cy="1534795"/>
            </a:xfrm>
            <a:prstGeom prst="rect">
              <a:avLst/>
            </a:prstGeom>
          </p:spPr>
        </p:pic>
        <p:sp>
          <p:nvSpPr>
            <p:cNvPr id="15" name="右箭头 10">
              <a:extLst>
                <a:ext uri="{FF2B5EF4-FFF2-40B4-BE49-F238E27FC236}">
                  <a16:creationId xmlns:a16="http://schemas.microsoft.com/office/drawing/2014/main" id="{ADB62CA8-1365-4019-8711-571CA8FC6FDD}"/>
                </a:ext>
              </a:extLst>
            </p:cNvPr>
            <p:cNvSpPr/>
            <p:nvPr/>
          </p:nvSpPr>
          <p:spPr>
            <a:xfrm>
              <a:off x="6781800" y="5586730"/>
              <a:ext cx="752475" cy="5905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8951CC7-1246-418A-B79C-B73F7B3DEB29}"/>
                </a:ext>
              </a:extLst>
            </p:cNvPr>
            <p:cNvSpPr txBox="1"/>
            <p:nvPr/>
          </p:nvSpPr>
          <p:spPr>
            <a:xfrm>
              <a:off x="7743825" y="5697855"/>
              <a:ext cx="10985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zh-CN"/>
                <a:t>評価：</a:t>
              </a:r>
              <a:r>
                <a:rPr lang="en-US" altLang="ja-JP"/>
                <a:t>2</a:t>
              </a:r>
              <a:r>
                <a:rPr lang="ja-JP" altLang="en-US"/>
                <a:t>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9574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E863A-4A4E-428D-B972-1D296356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Pay per click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2BBB8-627C-4A71-9CFE-71F5BBFD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ホームページ閲覧から購</a:t>
            </a:r>
            <a:r>
              <a:rPr lang="ja-JP" altLang="ja-JP" sz="2800" dirty="0">
                <a:sym typeface="+mn-ea"/>
              </a:rPr>
              <a:t>入</a:t>
            </a:r>
            <a:r>
              <a:rPr lang="ja-JP" altLang="zh-CN" sz="2800" dirty="0"/>
              <a:t>決定までのクリック回数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>
                <a:solidFill>
                  <a:srgbClr val="7030A0"/>
                </a:solidFill>
              </a:rPr>
              <a:t>回数少ないほど、レコメンド効果良い</a:t>
            </a:r>
          </a:p>
          <a:p>
            <a:endParaRPr lang="zh-CN" altLang="en-US" sz="28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41AA29A-768C-484F-9CD0-0550F735A817}"/>
              </a:ext>
            </a:extLst>
          </p:cNvPr>
          <p:cNvCxnSpPr/>
          <p:nvPr/>
        </p:nvCxnSpPr>
        <p:spPr>
          <a:xfrm>
            <a:off x="2119688" y="5683135"/>
            <a:ext cx="7210425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18FC32D-1011-4EEC-944F-5862A33B42FC}"/>
              </a:ext>
            </a:extLst>
          </p:cNvPr>
          <p:cNvSpPr txBox="1"/>
          <p:nvPr/>
        </p:nvSpPr>
        <p:spPr>
          <a:xfrm>
            <a:off x="1999038" y="5889510"/>
            <a:ext cx="676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start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304D19-A5DA-4D8E-B154-40A459009B52}"/>
              </a:ext>
            </a:extLst>
          </p:cNvPr>
          <p:cNvSpPr txBox="1"/>
          <p:nvPr/>
        </p:nvSpPr>
        <p:spPr>
          <a:xfrm>
            <a:off x="7812463" y="5889510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end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8A9813-081F-483B-85BB-AFF5B4A4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43" y="2927795"/>
            <a:ext cx="6598642" cy="25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46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5303E-2B0A-4783-9FEC-4378AC47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購入決定までの時間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26CF7-A93D-4CB6-AF6F-238D5DB8C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/>
              <a:t>ホームページ閲覧から購</a:t>
            </a:r>
            <a:r>
              <a:rPr lang="ja-JP" altLang="ja-JP" sz="2800" dirty="0">
                <a:sym typeface="+mn-ea"/>
              </a:rPr>
              <a:t>入</a:t>
            </a:r>
            <a:r>
              <a:rPr lang="ja-JP" altLang="zh-CN" sz="2800" dirty="0"/>
              <a:t>決定までの時間を図る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zh-CN" sz="2800" dirty="0">
                <a:solidFill>
                  <a:srgbClr val="7030A0"/>
                </a:solidFill>
              </a:rPr>
              <a:t>時間短いほど、レコメンド効果良い</a:t>
            </a:r>
          </a:p>
          <a:p>
            <a:endParaRPr lang="zh-CN" altLang="en-US" sz="28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7BD8C89-6C03-4774-8622-185BA6A842E1}"/>
              </a:ext>
            </a:extLst>
          </p:cNvPr>
          <p:cNvCxnSpPr/>
          <p:nvPr/>
        </p:nvCxnSpPr>
        <p:spPr>
          <a:xfrm>
            <a:off x="2119688" y="5683135"/>
            <a:ext cx="7210425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D1DE6CE-3DBF-4558-AA9B-09674EC752BA}"/>
              </a:ext>
            </a:extLst>
          </p:cNvPr>
          <p:cNvSpPr txBox="1"/>
          <p:nvPr/>
        </p:nvSpPr>
        <p:spPr>
          <a:xfrm>
            <a:off x="1999038" y="58895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T0</a:t>
            </a:r>
            <a:endParaRPr lang="en-US" altLang="zh-CN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FF8032-5A46-486C-9081-2750D2CFE65D}"/>
              </a:ext>
            </a:extLst>
          </p:cNvPr>
          <p:cNvSpPr txBox="1"/>
          <p:nvPr/>
        </p:nvSpPr>
        <p:spPr>
          <a:xfrm>
            <a:off x="7812463" y="58895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T1</a:t>
            </a: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6694D8-9B25-4BAD-B7AD-6B6BF470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43" y="2927795"/>
            <a:ext cx="6598642" cy="25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07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ユーザーテスト結果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7BDC0E-DA4D-4C83-862C-644C1E945CD1}"/>
              </a:ext>
            </a:extLst>
          </p:cNvPr>
          <p:cNvGrpSpPr/>
          <p:nvPr/>
        </p:nvGrpSpPr>
        <p:grpSpPr>
          <a:xfrm>
            <a:off x="5667482" y="1845734"/>
            <a:ext cx="6386735" cy="4790052"/>
            <a:chOff x="5667516" y="1737360"/>
            <a:chExt cx="6386735" cy="47900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0ED21A0-4D23-4988-BEA7-B63B2600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517" y="1737360"/>
              <a:ext cx="3193367" cy="239502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E71331E-847C-4E01-A156-8B94617C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884" y="1737360"/>
              <a:ext cx="3193367" cy="239502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2E2E93-8EEC-42F2-A8EB-88268137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516" y="4132386"/>
              <a:ext cx="3193367" cy="239502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2432217-D2A8-4DB3-8CC4-03002C5F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884" y="4132411"/>
              <a:ext cx="3193334" cy="2395001"/>
            </a:xfrm>
            <a:prstGeom prst="rect">
              <a:avLst/>
            </a:prstGeom>
          </p:spPr>
        </p:pic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36D9FCC-8AE0-4BF5-A67C-77F64CBB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57020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カラーベースとユーザーベース、コントロールを比べる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Pay Per Click</a:t>
            </a:r>
            <a:r>
              <a:rPr lang="ja-JP" altLang="en-US" sz="2400" dirty="0"/>
              <a:t>・購入まで時間</a:t>
            </a:r>
            <a:endParaRPr lang="en-US" altLang="ja-JP" sz="2400" dirty="0"/>
          </a:p>
          <a:p>
            <a:pPr lvl="4">
              <a:buFont typeface="Wingdings" panose="05000000000000000000" pitchFamily="2" charset="2"/>
              <a:buChar char="l"/>
            </a:pPr>
            <a:r>
              <a:rPr lang="ja-JP" altLang="en-US" sz="2000" dirty="0"/>
              <a:t>ほぼ同じ</a:t>
            </a: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CTR</a:t>
            </a: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4.7%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・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13%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上がった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満足度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54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・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34%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上がった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endParaRPr lang="en-US" altLang="ja-JP" sz="24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BDFC0FD-D315-4BB9-8640-6048BAB53074}"/>
              </a:ext>
            </a:extLst>
          </p:cNvPr>
          <p:cNvSpPr/>
          <p:nvPr/>
        </p:nvSpPr>
        <p:spPr>
          <a:xfrm>
            <a:off x="9151035" y="2277209"/>
            <a:ext cx="2004645" cy="26376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9C1D419-B947-4096-9252-3CF7E30D6950}"/>
              </a:ext>
            </a:extLst>
          </p:cNvPr>
          <p:cNvSpPr/>
          <p:nvPr/>
        </p:nvSpPr>
        <p:spPr>
          <a:xfrm>
            <a:off x="9151034" y="4948509"/>
            <a:ext cx="2004645" cy="2842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49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7B953-EDF7-4C93-9975-FD6D9BEE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dirty="0"/>
              <a:t>開発体制</a:t>
            </a:r>
            <a:endParaRPr lang="zh-CN" altLang="en-US" dirty="0"/>
          </a:p>
        </p:txBody>
      </p:sp>
      <p:pic>
        <p:nvPicPr>
          <p:cNvPr id="5" name="Shape 218">
            <a:extLst>
              <a:ext uri="{FF2B5EF4-FFF2-40B4-BE49-F238E27FC236}">
                <a16:creationId xmlns:a16="http://schemas.microsoft.com/office/drawing/2014/main" id="{44E39660-EACE-4284-A5E2-C5C9473B112C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47217" y="2299868"/>
            <a:ext cx="1256700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19">
            <a:extLst>
              <a:ext uri="{FF2B5EF4-FFF2-40B4-BE49-F238E27FC236}">
                <a16:creationId xmlns:a16="http://schemas.microsoft.com/office/drawing/2014/main" id="{C90D0308-7905-4A0E-8997-B24310A9F093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23303" y="2307280"/>
            <a:ext cx="1305000" cy="14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20">
            <a:extLst>
              <a:ext uri="{FF2B5EF4-FFF2-40B4-BE49-F238E27FC236}">
                <a16:creationId xmlns:a16="http://schemas.microsoft.com/office/drawing/2014/main" id="{D4E7D4BC-424E-470C-B3F4-613090D601F1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37021" y="4210835"/>
            <a:ext cx="1266900" cy="14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21">
            <a:extLst>
              <a:ext uri="{FF2B5EF4-FFF2-40B4-BE49-F238E27FC236}">
                <a16:creationId xmlns:a16="http://schemas.microsoft.com/office/drawing/2014/main" id="{77B8AFD9-A9A6-43C8-A231-A1B5C73322CE}"/>
              </a:ext>
            </a:extLst>
          </p:cNvPr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223303" y="4210835"/>
            <a:ext cx="1236600" cy="14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22">
            <a:extLst>
              <a:ext uri="{FF2B5EF4-FFF2-40B4-BE49-F238E27FC236}">
                <a16:creationId xmlns:a16="http://schemas.microsoft.com/office/drawing/2014/main" id="{6780846E-2F97-4211-8383-F69AF1AC2327}"/>
              </a:ext>
            </a:extLst>
          </p:cNvPr>
          <p:cNvSpPr txBox="1"/>
          <p:nvPr/>
        </p:nvSpPr>
        <p:spPr>
          <a:xfrm>
            <a:off x="7258196" y="3799154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DU</a:t>
            </a: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E1B7C107-1538-4123-9DB5-12A68663BFA8}"/>
              </a:ext>
            </a:extLst>
          </p:cNvPr>
          <p:cNvSpPr txBox="1"/>
          <p:nvPr/>
        </p:nvSpPr>
        <p:spPr>
          <a:xfrm>
            <a:off x="9559063" y="3721915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ハン</a:t>
            </a:r>
          </a:p>
        </p:txBody>
      </p:sp>
      <p:sp>
        <p:nvSpPr>
          <p:cNvPr id="11" name="Shape 225">
            <a:extLst>
              <a:ext uri="{FF2B5EF4-FFF2-40B4-BE49-F238E27FC236}">
                <a16:creationId xmlns:a16="http://schemas.microsoft.com/office/drawing/2014/main" id="{EF83C3EB-F3A6-4073-B9B8-D18AA081AE00}"/>
              </a:ext>
            </a:extLst>
          </p:cNvPr>
          <p:cNvSpPr txBox="1"/>
          <p:nvPr/>
        </p:nvSpPr>
        <p:spPr>
          <a:xfrm>
            <a:off x="9559063" y="5608773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altLang="en-US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ト</a:t>
            </a: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ウ</a:t>
            </a:r>
          </a:p>
        </p:txBody>
      </p:sp>
      <p:sp>
        <p:nvSpPr>
          <p:cNvPr id="12" name="Shape 227">
            <a:extLst>
              <a:ext uri="{FF2B5EF4-FFF2-40B4-BE49-F238E27FC236}">
                <a16:creationId xmlns:a16="http://schemas.microsoft.com/office/drawing/2014/main" id="{030D34CE-EACA-4046-BCFD-A0BEBA39605B}"/>
              </a:ext>
            </a:extLst>
          </p:cNvPr>
          <p:cNvSpPr txBox="1"/>
          <p:nvPr/>
        </p:nvSpPr>
        <p:spPr>
          <a:xfrm>
            <a:off x="6739783" y="1758307"/>
            <a:ext cx="2271900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開発メンバー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C4C0AE4-4626-4340-9EC0-0B5C987C7936}"/>
              </a:ext>
            </a:extLst>
          </p:cNvPr>
          <p:cNvSpPr/>
          <p:nvPr/>
        </p:nvSpPr>
        <p:spPr>
          <a:xfrm>
            <a:off x="6799385" y="2178125"/>
            <a:ext cx="3880338" cy="19130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Shape 224">
            <a:extLst>
              <a:ext uri="{FF2B5EF4-FFF2-40B4-BE49-F238E27FC236}">
                <a16:creationId xmlns:a16="http://schemas.microsoft.com/office/drawing/2014/main" id="{89F8AF3A-F021-481B-91BB-5EAB002A9D55}"/>
              </a:ext>
            </a:extLst>
          </p:cNvPr>
          <p:cNvSpPr txBox="1"/>
          <p:nvPr/>
        </p:nvSpPr>
        <p:spPr>
          <a:xfrm>
            <a:off x="7258196" y="5619830"/>
            <a:ext cx="8244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PU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712C4CF-EE82-4CB0-AB56-40CE60952463}"/>
              </a:ext>
            </a:extLst>
          </p:cNvPr>
          <p:cNvSpPr/>
          <p:nvPr/>
        </p:nvSpPr>
        <p:spPr>
          <a:xfrm>
            <a:off x="6799385" y="4159934"/>
            <a:ext cx="1847704" cy="181334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8821913-50E8-475B-87D2-B4137A3FD9AD}"/>
              </a:ext>
            </a:extLst>
          </p:cNvPr>
          <p:cNvSpPr/>
          <p:nvPr/>
        </p:nvSpPr>
        <p:spPr>
          <a:xfrm>
            <a:off x="8864937" y="4159934"/>
            <a:ext cx="1812814" cy="181334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7599CA-B8CC-4D66-90B1-FAC3BF6C73E9}"/>
              </a:ext>
            </a:extLst>
          </p:cNvPr>
          <p:cNvSpPr txBox="1"/>
          <p:nvPr/>
        </p:nvSpPr>
        <p:spPr>
          <a:xfrm>
            <a:off x="10801388" y="286490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エンジン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4DA7FB-D16D-405E-8F3D-8AF3F3E9C930}"/>
              </a:ext>
            </a:extLst>
          </p:cNvPr>
          <p:cNvSpPr txBox="1"/>
          <p:nvPr/>
        </p:nvSpPr>
        <p:spPr>
          <a:xfrm>
            <a:off x="9442030" y="6010076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サーバ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91448D-6575-43BB-806C-DD07A4FEEC7F}"/>
              </a:ext>
            </a:extLst>
          </p:cNvPr>
          <p:cNvSpPr txBox="1"/>
          <p:nvPr/>
        </p:nvSpPr>
        <p:spPr>
          <a:xfrm>
            <a:off x="7334348" y="601007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ウェブ</a:t>
            </a:r>
            <a:endParaRPr lang="zh-CN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91CA1F-860B-4F97-83F5-3DCB7FBD9599}"/>
              </a:ext>
            </a:extLst>
          </p:cNvPr>
          <p:cNvSpPr/>
          <p:nvPr/>
        </p:nvSpPr>
        <p:spPr>
          <a:xfrm>
            <a:off x="1003260" y="4720529"/>
            <a:ext cx="2471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ja-JP" altLang="zh-CN" sz="2400" dirty="0">
                <a:solidFill>
                  <a:schemeClr val="dk1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課題担当教員</a:t>
            </a:r>
            <a:endParaRPr lang="en-US" altLang="ja-JP" sz="2400" dirty="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lvl="0">
              <a:buClr>
                <a:schemeClr val="dk1"/>
              </a:buClr>
              <a:buSzPct val="25000"/>
            </a:pPr>
            <a:endParaRPr lang="ja-JP" altLang="zh-CN" sz="2400" dirty="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" name="Shape 217">
            <a:extLst>
              <a:ext uri="{FF2B5EF4-FFF2-40B4-BE49-F238E27FC236}">
                <a16:creationId xmlns:a16="http://schemas.microsoft.com/office/drawing/2014/main" id="{1009A0B9-AF42-4EC4-A974-F5701197E5A1}"/>
              </a:ext>
            </a:extLst>
          </p:cNvPr>
          <p:cNvSpPr txBox="1"/>
          <p:nvPr/>
        </p:nvSpPr>
        <p:spPr>
          <a:xfrm>
            <a:off x="965360" y="1726893"/>
            <a:ext cx="1093834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ja-JP" sz="24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顧客</a:t>
            </a:r>
            <a:endParaRPr lang="en-US" altLang="ja-JP" sz="24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" name="Picture 2" descr="&quot;色&quot;で洋服を提案するセレクトショップ 「IROZA (いろざ)」-色からモノを好きになる-">
            <a:extLst>
              <a:ext uri="{FF2B5EF4-FFF2-40B4-BE49-F238E27FC236}">
                <a16:creationId xmlns:a16="http://schemas.microsoft.com/office/drawing/2014/main" id="{29C7F6EB-C584-4505-A8E9-26994666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87" y="2487025"/>
            <a:ext cx="2893313" cy="18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Shape 216">
            <a:extLst>
              <a:ext uri="{FF2B5EF4-FFF2-40B4-BE49-F238E27FC236}">
                <a16:creationId xmlns:a16="http://schemas.microsoft.com/office/drawing/2014/main" id="{641F9E1E-D0C4-4461-ABBB-C1AAF9C3E1A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21487" y="2487025"/>
            <a:ext cx="2735510" cy="142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5936FD-BA50-40F8-A034-30A5E50E14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7914" y="2385173"/>
            <a:ext cx="1571625" cy="1476375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33CAF6F-5857-4120-BC15-709B4CE8F4CA}"/>
              </a:ext>
            </a:extLst>
          </p:cNvPr>
          <p:cNvSpPr/>
          <p:nvPr/>
        </p:nvSpPr>
        <p:spPr>
          <a:xfrm>
            <a:off x="1048076" y="2178125"/>
            <a:ext cx="5206603" cy="23499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43AFCE1-0A09-4B63-A8B8-C8412FB59941}"/>
              </a:ext>
            </a:extLst>
          </p:cNvPr>
          <p:cNvSpPr/>
          <p:nvPr/>
        </p:nvSpPr>
        <p:spPr>
          <a:xfrm>
            <a:off x="1028289" y="5175851"/>
            <a:ext cx="5206603" cy="81327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3C5C1E-F506-48E2-A89D-1CB6D5524473}"/>
              </a:ext>
            </a:extLst>
          </p:cNvPr>
          <p:cNvSpPr/>
          <p:nvPr/>
        </p:nvSpPr>
        <p:spPr>
          <a:xfrm>
            <a:off x="1166560" y="5467236"/>
            <a:ext cx="2471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ja-JP" altLang="zh-CN" sz="2000" dirty="0">
                <a:solidFill>
                  <a:schemeClr val="dk1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蔡　東生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84BCAA-72AE-4F01-842C-E87DD88EE5DA}"/>
              </a:ext>
            </a:extLst>
          </p:cNvPr>
          <p:cNvSpPr/>
          <p:nvPr/>
        </p:nvSpPr>
        <p:spPr>
          <a:xfrm>
            <a:off x="4960514" y="38544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</a:rPr>
              <a:t>荻野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06146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ユーザーテスト結果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7BDC0E-DA4D-4C83-862C-644C1E945CD1}"/>
              </a:ext>
            </a:extLst>
          </p:cNvPr>
          <p:cNvGrpSpPr/>
          <p:nvPr/>
        </p:nvGrpSpPr>
        <p:grpSpPr>
          <a:xfrm>
            <a:off x="5667482" y="1845734"/>
            <a:ext cx="6386735" cy="4790052"/>
            <a:chOff x="5667516" y="1737360"/>
            <a:chExt cx="6386735" cy="47900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0ED21A0-4D23-4988-BEA7-B63B2600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517" y="1737360"/>
              <a:ext cx="3193367" cy="239502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E71331E-847C-4E01-A156-8B94617C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884" y="1737360"/>
              <a:ext cx="3193367" cy="239502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2E2E93-8EEC-42F2-A8EB-88268137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516" y="4132386"/>
              <a:ext cx="3193367" cy="239502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2432217-D2A8-4DB3-8CC4-03002C5F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884" y="4132411"/>
              <a:ext cx="3193334" cy="2395001"/>
            </a:xfrm>
            <a:prstGeom prst="rect">
              <a:avLst/>
            </a:prstGeom>
          </p:spPr>
        </p:pic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36D9FCC-8AE0-4BF5-A67C-77F64CBB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57020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カラーベースとユーザーベース、コントロールを比べる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Pay Per Click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・購入まで時間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ja-JP" altLang="en-US" sz="2000" dirty="0">
                <a:solidFill>
                  <a:schemeClr val="bg1">
                    <a:lumMod val="95000"/>
                  </a:schemeClr>
                </a:solidFill>
              </a:rPr>
              <a:t>ほぼ同じ</a:t>
            </a:r>
            <a:endParaRPr lang="en-US" altLang="ja-JP" sz="20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CTR</a:t>
            </a: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dirty="0"/>
              <a:t>4.7%</a:t>
            </a:r>
            <a:r>
              <a:rPr lang="ja-JP" altLang="en-US" sz="2400" dirty="0"/>
              <a:t>・</a:t>
            </a:r>
            <a:r>
              <a:rPr lang="en-US" altLang="zh-CN" sz="2400" dirty="0"/>
              <a:t>13%</a:t>
            </a:r>
            <a:r>
              <a:rPr lang="ja-JP" altLang="en-US" sz="2400" dirty="0"/>
              <a:t>上がった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満足度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54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・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34%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上がった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endParaRPr lang="en-US" altLang="ja-JP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BEA547E-E2C2-4937-864D-E37205349A8A}"/>
              </a:ext>
            </a:extLst>
          </p:cNvPr>
          <p:cNvSpPr/>
          <p:nvPr/>
        </p:nvSpPr>
        <p:spPr>
          <a:xfrm rot="642509">
            <a:off x="5934916" y="2056546"/>
            <a:ext cx="2027897" cy="4512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482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ユーザーテスト結果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7BDC0E-DA4D-4C83-862C-644C1E945CD1}"/>
              </a:ext>
            </a:extLst>
          </p:cNvPr>
          <p:cNvGrpSpPr/>
          <p:nvPr/>
        </p:nvGrpSpPr>
        <p:grpSpPr>
          <a:xfrm>
            <a:off x="5667482" y="1845734"/>
            <a:ext cx="6386735" cy="4790052"/>
            <a:chOff x="5667516" y="1737360"/>
            <a:chExt cx="6386735" cy="47900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0ED21A0-4D23-4988-BEA7-B63B2600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517" y="1737360"/>
              <a:ext cx="3193367" cy="239502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E71331E-847C-4E01-A156-8B94617C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884" y="1737360"/>
              <a:ext cx="3193367" cy="239502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2E2E93-8EEC-42F2-A8EB-88268137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516" y="4132386"/>
              <a:ext cx="3193367" cy="239502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2432217-D2A8-4DB3-8CC4-03002C5F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884" y="4132411"/>
              <a:ext cx="3193334" cy="2395001"/>
            </a:xfrm>
            <a:prstGeom prst="rect">
              <a:avLst/>
            </a:prstGeom>
          </p:spPr>
        </p:pic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36D9FCC-8AE0-4BF5-A67C-77F64CBB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57020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カラーベースとユーザーベース、コントロールを比べる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Pay Per Click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・購入まで時間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ja-JP" altLang="en-US" sz="2000" dirty="0">
                <a:solidFill>
                  <a:schemeClr val="bg1">
                    <a:lumMod val="95000"/>
                  </a:schemeClr>
                </a:solidFill>
              </a:rPr>
              <a:t>ほぼ同じ</a:t>
            </a:r>
            <a:endParaRPr lang="en-US" altLang="ja-JP" sz="20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CTR</a:t>
            </a: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4.7%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・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13%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上がった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満足度</a:t>
            </a:r>
            <a:endParaRPr lang="en-US" altLang="ja-JP" sz="2400" dirty="0"/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zh-CN" sz="2400" dirty="0"/>
              <a:t>54</a:t>
            </a:r>
            <a:r>
              <a:rPr lang="en-US" altLang="ja-JP" sz="2400" dirty="0"/>
              <a:t>%</a:t>
            </a:r>
            <a:r>
              <a:rPr lang="ja-JP" altLang="en-US" sz="2400" dirty="0"/>
              <a:t>・</a:t>
            </a:r>
            <a:r>
              <a:rPr lang="en-US" altLang="zh-CN" sz="2400" dirty="0"/>
              <a:t>34%</a:t>
            </a:r>
            <a:r>
              <a:rPr lang="ja-JP" altLang="en-US" sz="2400" dirty="0"/>
              <a:t>上がった</a:t>
            </a:r>
            <a:endParaRPr lang="en-US" altLang="ja-JP" sz="2400" dirty="0"/>
          </a:p>
          <a:p>
            <a:pPr lvl="4">
              <a:buFont typeface="Wingdings" panose="05000000000000000000" pitchFamily="2" charset="2"/>
              <a:buChar char="l"/>
            </a:pPr>
            <a:endParaRPr lang="en-US" altLang="ja-JP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677EB0B-1A1D-4345-8496-75C5C92BD588}"/>
              </a:ext>
            </a:extLst>
          </p:cNvPr>
          <p:cNvSpPr/>
          <p:nvPr/>
        </p:nvSpPr>
        <p:spPr>
          <a:xfrm rot="1295353">
            <a:off x="5941872" y="4586264"/>
            <a:ext cx="2006441" cy="6736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40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0D5D1-8EB0-4584-AE72-27D8FF0E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カラーベースの弱点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ユーザーベースとの組み合わせ</a:t>
            </a:r>
            <a:endParaRPr lang="zh-CN" altLang="en-US" sz="2800" dirty="0"/>
          </a:p>
        </p:txBody>
      </p:sp>
      <p:pic>
        <p:nvPicPr>
          <p:cNvPr id="3074" name="图片 37">
            <a:extLst>
              <a:ext uri="{FF2B5EF4-FFF2-40B4-BE49-F238E27FC236}">
                <a16:creationId xmlns:a16="http://schemas.microsoft.com/office/drawing/2014/main" id="{822ABCCB-5EF8-40E5-8615-D9A8E71E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45" y="2993814"/>
            <a:ext cx="8089369" cy="287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43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改善後のユーザーテスト平均値結果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9B73D9-76F2-46BE-9B91-BB0B55AD2649}"/>
              </a:ext>
            </a:extLst>
          </p:cNvPr>
          <p:cNvGrpSpPr/>
          <p:nvPr/>
        </p:nvGrpSpPr>
        <p:grpSpPr>
          <a:xfrm>
            <a:off x="5847956" y="1737360"/>
            <a:ext cx="6350186" cy="4762640"/>
            <a:chOff x="5847956" y="1737360"/>
            <a:chExt cx="6350186" cy="47626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09CBEFA-8022-4712-9F60-EB31DD54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956" y="1737360"/>
              <a:ext cx="3175093" cy="238132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D212DB2-A7BA-43E1-80C1-12796B1C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049" y="1737360"/>
              <a:ext cx="3175093" cy="23813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EC795B2-97A2-4B98-B201-8A07EFB8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956" y="4118680"/>
              <a:ext cx="3175093" cy="23813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EFD05DD-09CE-400E-9C09-F2860273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049" y="4118680"/>
              <a:ext cx="3175093" cy="2381320"/>
            </a:xfrm>
            <a:prstGeom prst="rect">
              <a:avLst/>
            </a:prstGeom>
          </p:spPr>
        </p:pic>
      </p:grp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8890C86-6879-402A-8DE5-C2FA01BDF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570203" cy="50122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改善した組み合わせる手法とカラーベースを比べる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</a:rPr>
              <a:t>CTR</a:t>
            </a: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</a:rPr>
              <a:t>2%</a:t>
            </a:r>
            <a:r>
              <a:rPr lang="ja-JP" altLang="en-US" sz="2000" dirty="0">
                <a:solidFill>
                  <a:schemeClr val="tx1"/>
                </a:solidFill>
              </a:rPr>
              <a:t>、ほぼ同じ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購入まで時間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4%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下がった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Pay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Per Click</a:t>
            </a: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17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下がった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満足度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b="1" dirty="0">
                <a:solidFill>
                  <a:schemeClr val="bg1">
                    <a:lumMod val="95000"/>
                  </a:schemeClr>
                </a:solidFill>
              </a:rPr>
              <a:t>31%</a:t>
            </a:r>
            <a:r>
              <a:rPr lang="ja-JP" altLang="en-US" sz="2400" b="1" dirty="0">
                <a:solidFill>
                  <a:schemeClr val="bg1">
                    <a:lumMod val="95000"/>
                  </a:schemeClr>
                </a:solidFill>
              </a:rPr>
              <a:t>上がった</a:t>
            </a:r>
            <a:endParaRPr lang="en-US" altLang="ja-JP" sz="2400" b="1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満足度点数が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に近い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6111F6F-683A-4F55-AF59-29E7A5F66CB3}"/>
              </a:ext>
            </a:extLst>
          </p:cNvPr>
          <p:cNvSpPr/>
          <p:nvPr/>
        </p:nvSpPr>
        <p:spPr>
          <a:xfrm>
            <a:off x="6126480" y="1951005"/>
            <a:ext cx="1045213" cy="176733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649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改善後のユーザーテスト平均値結果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9B73D9-76F2-46BE-9B91-BB0B55AD2649}"/>
              </a:ext>
            </a:extLst>
          </p:cNvPr>
          <p:cNvGrpSpPr/>
          <p:nvPr/>
        </p:nvGrpSpPr>
        <p:grpSpPr>
          <a:xfrm>
            <a:off x="5847956" y="1737360"/>
            <a:ext cx="6350186" cy="4762640"/>
            <a:chOff x="5847956" y="1737360"/>
            <a:chExt cx="6350186" cy="47626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09CBEFA-8022-4712-9F60-EB31DD54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956" y="1737360"/>
              <a:ext cx="3175093" cy="238132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D212DB2-A7BA-43E1-80C1-12796B1C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049" y="1737360"/>
              <a:ext cx="3175093" cy="23813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EC795B2-97A2-4B98-B201-8A07EFB8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956" y="4118680"/>
              <a:ext cx="3175093" cy="23813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EFD05DD-09CE-400E-9C09-F2860273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049" y="4118680"/>
              <a:ext cx="3175093" cy="2381320"/>
            </a:xfrm>
            <a:prstGeom prst="rect">
              <a:avLst/>
            </a:prstGeom>
          </p:spPr>
        </p:pic>
      </p:grp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8890C86-6879-402A-8DE5-C2FA01BDF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570203" cy="50122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改善した組み合わせる手法とカラーベースを比べる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CTR</a:t>
            </a: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2%</a:t>
            </a:r>
            <a:r>
              <a:rPr lang="ja-JP" altLang="en-US" sz="2000" dirty="0">
                <a:solidFill>
                  <a:schemeClr val="bg1">
                    <a:lumMod val="95000"/>
                  </a:schemeClr>
                </a:solidFill>
              </a:rPr>
              <a:t>、ほぼ同じ</a:t>
            </a:r>
            <a:endParaRPr lang="en-US" altLang="ja-JP" sz="20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tx1"/>
                </a:solidFill>
              </a:rPr>
              <a:t>購入まで時間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</a:rPr>
              <a:t>1</a:t>
            </a:r>
            <a:r>
              <a:rPr lang="en-US" altLang="zh-CN" sz="2400" dirty="0">
                <a:solidFill>
                  <a:schemeClr val="tx1"/>
                </a:solidFill>
              </a:rPr>
              <a:t>4%</a:t>
            </a:r>
            <a:r>
              <a:rPr lang="ja-JP" altLang="en-US" sz="2400" dirty="0">
                <a:solidFill>
                  <a:schemeClr val="tx1"/>
                </a:solidFill>
              </a:rPr>
              <a:t>下がった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</a:rPr>
              <a:t>Pay</a:t>
            </a:r>
            <a:r>
              <a:rPr lang="ja-JP" altLang="en-US" sz="2400" dirty="0">
                <a:solidFill>
                  <a:schemeClr val="tx1"/>
                </a:solidFill>
              </a:rPr>
              <a:t> </a:t>
            </a:r>
            <a:r>
              <a:rPr lang="en-US" altLang="ja-JP" sz="2400" dirty="0">
                <a:solidFill>
                  <a:schemeClr val="tx1"/>
                </a:solidFill>
              </a:rPr>
              <a:t>Per Click</a:t>
            </a: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</a:rPr>
              <a:t>17</a:t>
            </a:r>
            <a:r>
              <a:rPr lang="en-US" altLang="zh-CN" sz="2400" dirty="0">
                <a:solidFill>
                  <a:schemeClr val="tx1"/>
                </a:solidFill>
              </a:rPr>
              <a:t>%</a:t>
            </a:r>
            <a:r>
              <a:rPr lang="ja-JP" altLang="en-US" sz="2400" dirty="0">
                <a:solidFill>
                  <a:schemeClr val="tx1"/>
                </a:solidFill>
              </a:rPr>
              <a:t>下がった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満足度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b="1" dirty="0">
                <a:solidFill>
                  <a:schemeClr val="bg1">
                    <a:lumMod val="95000"/>
                  </a:schemeClr>
                </a:solidFill>
              </a:rPr>
              <a:t>31%</a:t>
            </a:r>
            <a:r>
              <a:rPr lang="ja-JP" altLang="en-US" sz="2400" b="1" dirty="0">
                <a:solidFill>
                  <a:schemeClr val="bg1">
                    <a:lumMod val="95000"/>
                  </a:schemeClr>
                </a:solidFill>
              </a:rPr>
              <a:t>上がった</a:t>
            </a:r>
            <a:endParaRPr lang="en-US" altLang="ja-JP" sz="2400" b="1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満足度点数が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に近い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6111F6F-683A-4F55-AF59-29E7A5F66CB3}"/>
              </a:ext>
            </a:extLst>
          </p:cNvPr>
          <p:cNvSpPr/>
          <p:nvPr/>
        </p:nvSpPr>
        <p:spPr>
          <a:xfrm rot="20374724">
            <a:off x="9318615" y="4942181"/>
            <a:ext cx="1045213" cy="282103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BA18707-CB42-44E7-BE52-C4F745B307C4}"/>
              </a:ext>
            </a:extLst>
          </p:cNvPr>
          <p:cNvSpPr/>
          <p:nvPr/>
        </p:nvSpPr>
        <p:spPr>
          <a:xfrm rot="20214427">
            <a:off x="9319285" y="2320542"/>
            <a:ext cx="1045213" cy="303854"/>
          </a:xfrm>
          <a:prstGeom prst="ellipse">
            <a:avLst/>
          </a:prstGeom>
          <a:noFill/>
          <a:ln w="38100">
            <a:solidFill>
              <a:srgbClr val="A79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007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1B6F-EFCF-4260-969E-C354B03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改善後のユーザーテスト平均値結果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9B73D9-76F2-46BE-9B91-BB0B55AD2649}"/>
              </a:ext>
            </a:extLst>
          </p:cNvPr>
          <p:cNvGrpSpPr/>
          <p:nvPr/>
        </p:nvGrpSpPr>
        <p:grpSpPr>
          <a:xfrm>
            <a:off x="5847956" y="1737360"/>
            <a:ext cx="6350186" cy="4762640"/>
            <a:chOff x="5847956" y="1737360"/>
            <a:chExt cx="6350186" cy="47626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09CBEFA-8022-4712-9F60-EB31DD54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956" y="1737360"/>
              <a:ext cx="3175093" cy="238132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D212DB2-A7BA-43E1-80C1-12796B1C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049" y="1737360"/>
              <a:ext cx="3175093" cy="23813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EC795B2-97A2-4B98-B201-8A07EFB8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956" y="4118680"/>
              <a:ext cx="3175093" cy="23813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EFD05DD-09CE-400E-9C09-F2860273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049" y="4118680"/>
              <a:ext cx="3175093" cy="2381320"/>
            </a:xfrm>
            <a:prstGeom prst="rect">
              <a:avLst/>
            </a:prstGeom>
          </p:spPr>
        </p:pic>
      </p:grp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8890C86-6879-402A-8DE5-C2FA01BDF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570203" cy="50122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改善した組み合わせる手法とカラーベースを比べる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CTR</a:t>
            </a: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2%</a:t>
            </a:r>
            <a:r>
              <a:rPr lang="ja-JP" altLang="en-US" sz="2000" dirty="0">
                <a:solidFill>
                  <a:schemeClr val="bg1">
                    <a:lumMod val="95000"/>
                  </a:schemeClr>
                </a:solidFill>
              </a:rPr>
              <a:t>、ほぼ同じ</a:t>
            </a:r>
            <a:endParaRPr lang="en-US" altLang="ja-JP" sz="20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購入まで時間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4%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下がった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Pay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Per Click</a:t>
            </a: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bg1">
                    <a:lumMod val="95000"/>
                  </a:schemeClr>
                </a:solidFill>
              </a:rPr>
              <a:t>17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ja-JP" altLang="en-US" sz="2400" dirty="0">
                <a:solidFill>
                  <a:schemeClr val="bg1">
                    <a:lumMod val="95000"/>
                  </a:schemeClr>
                </a:solidFill>
              </a:rPr>
              <a:t>下がった</a:t>
            </a:r>
            <a:endParaRPr lang="en-US" altLang="ja-JP" sz="2400" dirty="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>
                <a:solidFill>
                  <a:schemeClr val="tx1"/>
                </a:solidFill>
              </a:rPr>
              <a:t>満足度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400" b="1" dirty="0">
                <a:solidFill>
                  <a:srgbClr val="FF0000"/>
                </a:solidFill>
              </a:rPr>
              <a:t>31%</a:t>
            </a:r>
            <a:r>
              <a:rPr lang="ja-JP" altLang="en-US" sz="2400" b="1" dirty="0">
                <a:solidFill>
                  <a:srgbClr val="FF0000"/>
                </a:solidFill>
              </a:rPr>
              <a:t>上がった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pPr lvl="4">
              <a:buFont typeface="Wingdings" panose="05000000000000000000" pitchFamily="2" charset="2"/>
              <a:buChar char="l"/>
            </a:pPr>
            <a:r>
              <a:rPr lang="ja-JP" altLang="en-US" sz="2400" dirty="0"/>
              <a:t>満足度点数が</a:t>
            </a:r>
            <a:r>
              <a:rPr lang="en-US" altLang="ja-JP" sz="2400" dirty="0"/>
              <a:t>2</a:t>
            </a:r>
            <a:r>
              <a:rPr lang="ja-JP" altLang="en-US" sz="2400" dirty="0"/>
              <a:t>に近い</a:t>
            </a:r>
            <a:endParaRPr lang="en-US" altLang="ja-JP" sz="24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6111F6F-683A-4F55-AF59-29E7A5F66CB3}"/>
              </a:ext>
            </a:extLst>
          </p:cNvPr>
          <p:cNvSpPr/>
          <p:nvPr/>
        </p:nvSpPr>
        <p:spPr>
          <a:xfrm rot="1633009">
            <a:off x="6128956" y="4463292"/>
            <a:ext cx="1324094" cy="464653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389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FFD71-3276-4D0B-9A3C-917B6E17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まとめと今後の課題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0F1124-E16F-4E05-AF6F-2731C53E8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90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28A63-ABFC-4DE7-8FD4-E9D40A8BF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80AB1B8-2447-4914-8A06-DD505D3E2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システム設計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レコメンドアルゴリズムの調査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レコメンド手法の検討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開発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AWS</a:t>
            </a:r>
            <a:r>
              <a:rPr lang="ja-JP" altLang="en-US" sz="2400" dirty="0"/>
              <a:t>開発環境の構築と促進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OpenCV</a:t>
            </a:r>
            <a:r>
              <a:rPr lang="ja-JP" altLang="en-US" sz="2400" dirty="0"/>
              <a:t>、</a:t>
            </a:r>
            <a:r>
              <a:rPr lang="en-US" altLang="ja-JP" sz="2400" dirty="0"/>
              <a:t>Crab</a:t>
            </a:r>
            <a:r>
              <a:rPr lang="ja-JP" altLang="en-US" sz="2400" dirty="0"/>
              <a:t>などライブラリとオープンソースの技術調査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エンジン部分コーディング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検証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検証手法の調査と設計</a:t>
            </a:r>
            <a:endParaRPr lang="en-US" altLang="ja-JP" sz="24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400" dirty="0"/>
              <a:t>ユーザーテスト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4190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48BD7-FC8C-48FF-BE63-A9C8D81D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今後の課題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7FCA5-335D-43C3-A940-3DE88C64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テスト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商品数・種類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ユーザー人数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リアルタイム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レコメンド手法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コーディネーション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機械学習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905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A1C8-2EE3-40FC-AA45-4CCE63CC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関連研究と設計方針</a:t>
            </a:r>
            <a:endParaRPr lang="en-US" altLang="ja-JP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84D2A-CAB4-473E-A70C-EC2C747CA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82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27783-A2B7-4AFF-830B-E9AF8566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既存レコメンド手法調査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31F97-DB22-4EBD-992F-C845829E3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協調フィルタリング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SVD</a:t>
            </a:r>
            <a:r>
              <a:rPr lang="ja-JP" altLang="en-US" sz="2800" dirty="0"/>
              <a:t>特異値分解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Restricted </a:t>
            </a:r>
            <a:r>
              <a:rPr lang="en-US" altLang="ja-JP" sz="2800" dirty="0" err="1"/>
              <a:t>Boltzman</a:t>
            </a:r>
            <a:r>
              <a:rPr lang="en-US" altLang="ja-JP" sz="2800" dirty="0"/>
              <a:t> Machines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884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協調フィルタリング</a:t>
            </a:r>
            <a:endParaRPr lang="en-US" altLang="ja-JP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EA540F-DA6F-47EF-830F-AD325A64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ユーザーの行為情報を取得して好みを分析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類似度近いユーザー情報を用いてレコメンド</a:t>
            </a:r>
            <a:endParaRPr lang="en-US" altLang="ja-JP" sz="28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閲覧データ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購入履歴</a:t>
            </a:r>
            <a:endParaRPr lang="en-US" altLang="ja-JP" sz="2200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sz="2200" dirty="0"/>
              <a:t>商品に評価点数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956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9922-AB0E-4BE9-8EC2-170F60C7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SVD</a:t>
            </a:r>
            <a:r>
              <a:rPr lang="ja-JP" altLang="en-US" dirty="0"/>
              <a:t>特異値分解</a:t>
            </a:r>
            <a:endParaRPr lang="en-US" altLang="ja-JP" dirty="0"/>
          </a:p>
        </p:txBody>
      </p:sp>
      <p:pic>
        <p:nvPicPr>
          <p:cNvPr id="2051" name="图片 35">
            <a:extLst>
              <a:ext uri="{FF2B5EF4-FFF2-40B4-BE49-F238E27FC236}">
                <a16:creationId xmlns:a16="http://schemas.microsoft.com/office/drawing/2014/main" id="{104E1CBF-63DF-4700-A67E-D83FE4DB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1737361"/>
            <a:ext cx="5592364" cy="260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27B0A18A-C377-4A03-A4B3-59794016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22" y="3075815"/>
            <a:ext cx="5873718" cy="204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B4611755-EAA2-433D-B7C3-EE0428042EEA}"/>
              </a:ext>
            </a:extLst>
          </p:cNvPr>
          <p:cNvSpPr/>
          <p:nvPr/>
        </p:nvSpPr>
        <p:spPr>
          <a:xfrm rot="10800000">
            <a:off x="7012231" y="2331986"/>
            <a:ext cx="3382543" cy="743827"/>
          </a:xfrm>
          <a:prstGeom prst="curved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FFCD009A-3F81-4E0A-893C-056F82D3AEB0}"/>
              </a:ext>
            </a:extLst>
          </p:cNvPr>
          <p:cNvSpPr/>
          <p:nvPr/>
        </p:nvSpPr>
        <p:spPr>
          <a:xfrm>
            <a:off x="7012232" y="5120641"/>
            <a:ext cx="3382544" cy="743828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6C8AD1-A638-4AC4-A86F-6DE4BEB20C2C}"/>
              </a:ext>
            </a:extLst>
          </p:cNvPr>
          <p:cNvSpPr txBox="1"/>
          <p:nvPr/>
        </p:nvSpPr>
        <p:spPr>
          <a:xfrm>
            <a:off x="7199669" y="5864469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類似度近いマトリックス</a:t>
            </a:r>
            <a:r>
              <a:rPr lang="en-US" altLang="ja-JP" dirty="0"/>
              <a:t>U </a:t>
            </a:r>
            <a:r>
              <a:rPr lang="en-US" altLang="zh-CN" dirty="0"/>
              <a:t>x V</a:t>
            </a:r>
            <a:r>
              <a:rPr lang="ja-JP" altLang="en-US" dirty="0"/>
              <a:t>を求め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E8D3CC-3575-4251-B1CE-0C953908CCCA}"/>
              </a:ext>
            </a:extLst>
          </p:cNvPr>
          <p:cNvSpPr txBox="1"/>
          <p:nvPr/>
        </p:nvSpPr>
        <p:spPr>
          <a:xfrm>
            <a:off x="7012231" y="1962654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元マトリックス</a:t>
            </a:r>
            <a:r>
              <a:rPr lang="en-US" altLang="ja-JP" dirty="0"/>
              <a:t>M</a:t>
            </a:r>
            <a:r>
              <a:rPr lang="ja-JP" altLang="en-US" dirty="0"/>
              <a:t>の空白データを推測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0536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615</TotalTime>
  <Words>2376</Words>
  <Application>Microsoft Office PowerPoint</Application>
  <PresentationFormat>宽屏</PresentationFormat>
  <Paragraphs>377</Paragraphs>
  <Slides>58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ＭＳ Ｐゴシック</vt:lpstr>
      <vt:lpstr>宋体</vt:lpstr>
      <vt:lpstr>Arial</vt:lpstr>
      <vt:lpstr>Calibri</vt:lpstr>
      <vt:lpstr>Calibri Light</vt:lpstr>
      <vt:lpstr>Wingdings</vt:lpstr>
      <vt:lpstr>回顾</vt:lpstr>
      <vt:lpstr>公式</vt:lpstr>
      <vt:lpstr>Equation.KSEE3</vt:lpstr>
      <vt:lpstr>クロスモダリティを用いた カラーベースレコメンダーシステムの開発 ―レコメンダ―エンジンの設計と実装―</vt:lpstr>
      <vt:lpstr>発表の流れ</vt:lpstr>
      <vt:lpstr>プロジェクト概要</vt:lpstr>
      <vt:lpstr>プロジェクトの背景</vt:lpstr>
      <vt:lpstr>開発体制</vt:lpstr>
      <vt:lpstr>関連研究と設計方針</vt:lpstr>
      <vt:lpstr>既存レコメンド手法調査</vt:lpstr>
      <vt:lpstr>協調フィルタリング</vt:lpstr>
      <vt:lpstr>SVD特異値分解</vt:lpstr>
      <vt:lpstr>Restricted Boltzman Machines</vt:lpstr>
      <vt:lpstr>クロスモダリティと共感覚</vt:lpstr>
      <vt:lpstr>調性格と色聴共感覚</vt:lpstr>
      <vt:lpstr>設計方針</vt:lpstr>
      <vt:lpstr>レコメンダ―システム設計</vt:lpstr>
      <vt:lpstr>ユーザーベースフィルタリング</vt:lpstr>
      <vt:lpstr>コンテンツベースフィルタリング</vt:lpstr>
      <vt:lpstr>カラーベースフィルタリング（1/4）</vt:lpstr>
      <vt:lpstr>カラーベースフィルタリング（2/4）</vt:lpstr>
      <vt:lpstr>カラーベースフィルタリング（3/4）</vt:lpstr>
      <vt:lpstr>カラーベースフィルタリング（4/4）</vt:lpstr>
      <vt:lpstr>レコメンダ―システム実装</vt:lpstr>
      <vt:lpstr>システム全体像</vt:lpstr>
      <vt:lpstr>システム環境構成</vt:lpstr>
      <vt:lpstr>レコメンドのプロセス</vt:lpstr>
      <vt:lpstr>エンジン実装</vt:lpstr>
      <vt:lpstr>ユーザーベースフィルタリング実装</vt:lpstr>
      <vt:lpstr>コンテンツベースフィルタリング実装（1/2）</vt:lpstr>
      <vt:lpstr>コンテンツベースフィルタリング実装（2/2）</vt:lpstr>
      <vt:lpstr>カラーベースフィルタリング実装</vt:lpstr>
      <vt:lpstr>カラーベースフィルタリング実装</vt:lpstr>
      <vt:lpstr>カラーベースフィルタリング実装</vt:lpstr>
      <vt:lpstr>カラーベースフィルタリング実装</vt:lpstr>
      <vt:lpstr>調性格計算のプロセス（1/4）</vt:lpstr>
      <vt:lpstr>調性格計算のプロセス（1/4）</vt:lpstr>
      <vt:lpstr>調性格計算のプロセス（1/4）</vt:lpstr>
      <vt:lpstr>調性格計算のプロセス（1/4）</vt:lpstr>
      <vt:lpstr>調性格計算のプロセス（2/4）</vt:lpstr>
      <vt:lpstr>調性格計算のプロセス（3/4）</vt:lpstr>
      <vt:lpstr>調性格計算のプロセス（4/4）</vt:lpstr>
      <vt:lpstr>評価手法と実験結果分析</vt:lpstr>
      <vt:lpstr>評価方法</vt:lpstr>
      <vt:lpstr>評価方法</vt:lpstr>
      <vt:lpstr>評価プロセス</vt:lpstr>
      <vt:lpstr>評価指標</vt:lpstr>
      <vt:lpstr>CTR（Click Through Rate）</vt:lpstr>
      <vt:lpstr>レコメンド結果の満足度</vt:lpstr>
      <vt:lpstr>Pay per click</vt:lpstr>
      <vt:lpstr>購入決定までの時間</vt:lpstr>
      <vt:lpstr>ユーザーテスト結果</vt:lpstr>
      <vt:lpstr>ユーザーテスト結果</vt:lpstr>
      <vt:lpstr>ユーザーテスト結果</vt:lpstr>
      <vt:lpstr>改善</vt:lpstr>
      <vt:lpstr>改善後のユーザーテスト平均値結果</vt:lpstr>
      <vt:lpstr>改善後のユーザーテスト平均値結果</vt:lpstr>
      <vt:lpstr>改善後のユーザーテスト平均値結果</vt:lpstr>
      <vt:lpstr>まとめと今後の課題</vt:lpstr>
      <vt:lpstr>まとめ</vt:lpstr>
      <vt:lpstr>今後の課題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クロスモダリティを用いた カラーベースのレコメンダーシステムの開発 ―レコメンダ―エンジンの設計と実装―</dc:title>
  <dc:creator>yan du</dc:creator>
  <cp:lastModifiedBy>yan du</cp:lastModifiedBy>
  <cp:revision>377</cp:revision>
  <dcterms:created xsi:type="dcterms:W3CDTF">2018-01-18T09:00:40Z</dcterms:created>
  <dcterms:modified xsi:type="dcterms:W3CDTF">2018-01-24T07:46:03Z</dcterms:modified>
</cp:coreProperties>
</file>